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75" r:id="rId3"/>
    <p:sldId id="258" r:id="rId4"/>
    <p:sldId id="257" r:id="rId5"/>
    <p:sldId id="271" r:id="rId6"/>
    <p:sldId id="259" r:id="rId7"/>
    <p:sldId id="272" r:id="rId8"/>
    <p:sldId id="273" r:id="rId9"/>
    <p:sldId id="274" r:id="rId10"/>
    <p:sldId id="276" r:id="rId11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3399"/>
    <a:srgbClr val="0E0060"/>
    <a:srgbClr val="004060"/>
    <a:srgbClr val="002760"/>
    <a:srgbClr val="001E60"/>
    <a:srgbClr val="0000FF"/>
    <a:srgbClr val="0000CC"/>
    <a:srgbClr val="000099"/>
    <a:srgbClr val="FF33C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1" autoAdjust="0"/>
    <p:restoredTop sz="94660"/>
  </p:normalViewPr>
  <p:slideViewPr>
    <p:cSldViewPr>
      <p:cViewPr varScale="1">
        <p:scale>
          <a:sx n="72" d="100"/>
          <a:sy n="72" d="100"/>
        </p:scale>
        <p:origin x="-149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9" d="100"/>
          <a:sy n="69" d="100"/>
        </p:scale>
        <p:origin x="-3318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3DE944-4C63-40F5-9B22-B75D8526EE78}" type="datetimeFigureOut">
              <a:rPr lang="ko-KR" altLang="en-US" smtClean="0"/>
              <a:pPr/>
              <a:t>2015-06-15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56F792-5B15-4162-992C-A916BF3BF9E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692465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6F792-5B15-4162-992C-A916BF3BF9E8}" type="slidenum">
              <a:rPr lang="ko-KR" altLang="en-US" smtClean="0"/>
              <a:pPr/>
              <a:t>9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5728899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211D4-830D-4FB8-B974-2D8BCE927371}" type="datetimeFigureOut">
              <a:rPr lang="ko-KR" altLang="en-US" smtClean="0"/>
              <a:pPr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14E57-C413-472E-8530-676E781B4A5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320956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211D4-830D-4FB8-B974-2D8BCE927371}" type="datetimeFigureOut">
              <a:rPr lang="ko-KR" altLang="en-US" smtClean="0"/>
              <a:pPr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14E57-C413-472E-8530-676E781B4A5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936658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211D4-830D-4FB8-B974-2D8BCE927371}" type="datetimeFigureOut">
              <a:rPr lang="ko-KR" altLang="en-US" smtClean="0"/>
              <a:pPr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14E57-C413-472E-8530-676E781B4A5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5967013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211D4-830D-4FB8-B974-2D8BCE927371}" type="datetimeFigureOut">
              <a:rPr lang="ko-KR" altLang="en-US" smtClean="0"/>
              <a:pPr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14E57-C413-472E-8530-676E781B4A54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3" name="타원 12"/>
          <p:cNvSpPr/>
          <p:nvPr userDrawn="1"/>
        </p:nvSpPr>
        <p:spPr>
          <a:xfrm>
            <a:off x="3235598" y="802804"/>
            <a:ext cx="72008" cy="7200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sz="1300" dirty="0" smtClean="0">
              <a:solidFill>
                <a:schemeClr val="tx1"/>
              </a:solidFill>
              <a:latin typeface="HY엽서M" pitchFamily="18" charset="-127"/>
              <a:ea typeface="HY엽서M" pitchFamily="18" charset="-127"/>
            </a:endParaRPr>
          </a:p>
        </p:txBody>
      </p:sp>
      <p:sp>
        <p:nvSpPr>
          <p:cNvPr id="14" name="타원 13"/>
          <p:cNvSpPr/>
          <p:nvPr userDrawn="1"/>
        </p:nvSpPr>
        <p:spPr>
          <a:xfrm>
            <a:off x="3491880" y="802804"/>
            <a:ext cx="72008" cy="7200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sz="1300" dirty="0" smtClean="0">
              <a:solidFill>
                <a:schemeClr val="tx1"/>
              </a:solidFill>
              <a:latin typeface="HY엽서M" pitchFamily="18" charset="-127"/>
              <a:ea typeface="HY엽서M" pitchFamily="18" charset="-127"/>
            </a:endParaRPr>
          </a:p>
        </p:txBody>
      </p:sp>
      <p:sp>
        <p:nvSpPr>
          <p:cNvPr id="15" name="타원 14"/>
          <p:cNvSpPr/>
          <p:nvPr userDrawn="1"/>
        </p:nvSpPr>
        <p:spPr>
          <a:xfrm>
            <a:off x="3707904" y="802804"/>
            <a:ext cx="72008" cy="7200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sz="1300" dirty="0" smtClean="0">
              <a:solidFill>
                <a:schemeClr val="tx1"/>
              </a:solidFill>
              <a:latin typeface="HY엽서M" pitchFamily="18" charset="-127"/>
              <a:ea typeface="HY엽서M" pitchFamily="18" charset="-127"/>
            </a:endParaRPr>
          </a:p>
        </p:txBody>
      </p:sp>
      <p:sp>
        <p:nvSpPr>
          <p:cNvPr id="16" name="타원 15"/>
          <p:cNvSpPr/>
          <p:nvPr userDrawn="1"/>
        </p:nvSpPr>
        <p:spPr>
          <a:xfrm>
            <a:off x="3892178" y="802804"/>
            <a:ext cx="72008" cy="7200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sz="1300" dirty="0" smtClean="0">
              <a:solidFill>
                <a:schemeClr val="tx1"/>
              </a:solidFill>
              <a:latin typeface="HY엽서M" pitchFamily="18" charset="-127"/>
              <a:ea typeface="HY엽서M" pitchFamily="18" charset="-127"/>
            </a:endParaRPr>
          </a:p>
        </p:txBody>
      </p:sp>
      <p:sp>
        <p:nvSpPr>
          <p:cNvPr id="17" name="타원 16"/>
          <p:cNvSpPr/>
          <p:nvPr userDrawn="1"/>
        </p:nvSpPr>
        <p:spPr>
          <a:xfrm>
            <a:off x="4036194" y="802804"/>
            <a:ext cx="72008" cy="7200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sz="1300" dirty="0" smtClean="0">
              <a:solidFill>
                <a:schemeClr val="tx1"/>
              </a:solidFill>
              <a:latin typeface="HY엽서M" pitchFamily="18" charset="-127"/>
              <a:ea typeface="HY엽서M" pitchFamily="18" charset="-127"/>
            </a:endParaRPr>
          </a:p>
        </p:txBody>
      </p:sp>
      <p:sp>
        <p:nvSpPr>
          <p:cNvPr id="18" name="모서리가 둥근 직사각형 17"/>
          <p:cNvSpPr/>
          <p:nvPr userDrawn="1"/>
        </p:nvSpPr>
        <p:spPr>
          <a:xfrm>
            <a:off x="0" y="808140"/>
            <a:ext cx="2987824" cy="72008"/>
          </a:xfrm>
          <a:prstGeom prst="roundRect">
            <a:avLst>
              <a:gd name="adj" fmla="val 50000"/>
            </a:avLst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sz="1300" dirty="0" smtClean="0">
              <a:solidFill>
                <a:schemeClr val="tx1"/>
              </a:solidFill>
              <a:latin typeface="HY엽서M" pitchFamily="18" charset="-127"/>
              <a:ea typeface="HY엽서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699741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211D4-830D-4FB8-B974-2D8BCE927371}" type="datetimeFigureOut">
              <a:rPr lang="ko-KR" altLang="en-US" smtClean="0"/>
              <a:pPr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14E57-C413-472E-8530-676E781B4A54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3" name="타원 12"/>
          <p:cNvSpPr/>
          <p:nvPr userDrawn="1"/>
        </p:nvSpPr>
        <p:spPr>
          <a:xfrm>
            <a:off x="3235598" y="802804"/>
            <a:ext cx="72008" cy="7200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sz="1300" dirty="0" smtClean="0">
              <a:solidFill>
                <a:schemeClr val="tx1"/>
              </a:solidFill>
              <a:latin typeface="HY엽서M" pitchFamily="18" charset="-127"/>
              <a:ea typeface="HY엽서M" pitchFamily="18" charset="-127"/>
            </a:endParaRPr>
          </a:p>
        </p:txBody>
      </p:sp>
      <p:sp>
        <p:nvSpPr>
          <p:cNvPr id="14" name="타원 13"/>
          <p:cNvSpPr/>
          <p:nvPr userDrawn="1"/>
        </p:nvSpPr>
        <p:spPr>
          <a:xfrm>
            <a:off x="3491880" y="802804"/>
            <a:ext cx="72008" cy="7200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sz="1300" dirty="0" smtClean="0">
              <a:solidFill>
                <a:schemeClr val="tx1"/>
              </a:solidFill>
              <a:latin typeface="HY엽서M" pitchFamily="18" charset="-127"/>
              <a:ea typeface="HY엽서M" pitchFamily="18" charset="-127"/>
            </a:endParaRPr>
          </a:p>
        </p:txBody>
      </p:sp>
      <p:sp>
        <p:nvSpPr>
          <p:cNvPr id="15" name="타원 14"/>
          <p:cNvSpPr/>
          <p:nvPr userDrawn="1"/>
        </p:nvSpPr>
        <p:spPr>
          <a:xfrm>
            <a:off x="3707904" y="802804"/>
            <a:ext cx="72008" cy="7200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sz="1300" dirty="0" smtClean="0">
              <a:solidFill>
                <a:schemeClr val="tx1"/>
              </a:solidFill>
              <a:latin typeface="HY엽서M" pitchFamily="18" charset="-127"/>
              <a:ea typeface="HY엽서M" pitchFamily="18" charset="-127"/>
            </a:endParaRPr>
          </a:p>
        </p:txBody>
      </p:sp>
      <p:sp>
        <p:nvSpPr>
          <p:cNvPr id="16" name="타원 15"/>
          <p:cNvSpPr/>
          <p:nvPr userDrawn="1"/>
        </p:nvSpPr>
        <p:spPr>
          <a:xfrm>
            <a:off x="3892178" y="802804"/>
            <a:ext cx="72008" cy="7200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sz="1300" dirty="0" smtClean="0">
              <a:solidFill>
                <a:schemeClr val="tx1"/>
              </a:solidFill>
              <a:latin typeface="HY엽서M" pitchFamily="18" charset="-127"/>
              <a:ea typeface="HY엽서M" pitchFamily="18" charset="-127"/>
            </a:endParaRPr>
          </a:p>
        </p:txBody>
      </p:sp>
      <p:sp>
        <p:nvSpPr>
          <p:cNvPr id="17" name="타원 16"/>
          <p:cNvSpPr/>
          <p:nvPr userDrawn="1"/>
        </p:nvSpPr>
        <p:spPr>
          <a:xfrm>
            <a:off x="4036194" y="802804"/>
            <a:ext cx="72008" cy="7200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sz="1300" dirty="0" smtClean="0">
              <a:solidFill>
                <a:schemeClr val="tx1"/>
              </a:solidFill>
              <a:latin typeface="HY엽서M" pitchFamily="18" charset="-127"/>
              <a:ea typeface="HY엽서M" pitchFamily="18" charset="-127"/>
            </a:endParaRPr>
          </a:p>
        </p:txBody>
      </p:sp>
      <p:sp>
        <p:nvSpPr>
          <p:cNvPr id="18" name="모서리가 둥근 직사각형 17"/>
          <p:cNvSpPr/>
          <p:nvPr userDrawn="1"/>
        </p:nvSpPr>
        <p:spPr>
          <a:xfrm>
            <a:off x="0" y="808140"/>
            <a:ext cx="2987824" cy="72008"/>
          </a:xfrm>
          <a:prstGeom prst="roundRect">
            <a:avLst>
              <a:gd name="adj" fmla="val 50000"/>
            </a:avLst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sz="1300" dirty="0" smtClean="0">
              <a:solidFill>
                <a:schemeClr val="tx1"/>
              </a:solidFill>
              <a:latin typeface="HY엽서M" pitchFamily="18" charset="-127"/>
              <a:ea typeface="HY엽서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992994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211D4-830D-4FB8-B974-2D8BCE927371}" type="datetimeFigureOut">
              <a:rPr lang="ko-KR" altLang="en-US" smtClean="0"/>
              <a:pPr/>
              <a:t>2015-06-15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14E57-C413-472E-8530-676E781B4A5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8577982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211D4-830D-4FB8-B974-2D8BCE927371}" type="datetimeFigureOut">
              <a:rPr lang="ko-KR" altLang="en-US" smtClean="0"/>
              <a:pPr/>
              <a:t>2015-06-15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14E57-C413-472E-8530-676E781B4A5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252735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211D4-830D-4FB8-B974-2D8BCE927371}" type="datetimeFigureOut">
              <a:rPr lang="ko-KR" altLang="en-US" smtClean="0"/>
              <a:pPr/>
              <a:t>2015-06-15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14E57-C413-472E-8530-676E781B4A5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6253888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211D4-830D-4FB8-B974-2D8BCE927371}" type="datetimeFigureOut">
              <a:rPr lang="ko-KR" altLang="en-US" smtClean="0"/>
              <a:pPr/>
              <a:t>2015-06-15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14E57-C413-472E-8530-676E781B4A5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0305969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211D4-830D-4FB8-B974-2D8BCE927371}" type="datetimeFigureOut">
              <a:rPr lang="ko-KR" altLang="en-US" smtClean="0"/>
              <a:pPr/>
              <a:t>2015-06-15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14E57-C413-472E-8530-676E781B4A5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142313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211D4-830D-4FB8-B974-2D8BCE927371}" type="datetimeFigureOut">
              <a:rPr lang="ko-KR" altLang="en-US" smtClean="0"/>
              <a:pPr/>
              <a:t>2015-06-15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14E57-C413-472E-8530-676E781B4A5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6750122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3211D4-830D-4FB8-B974-2D8BCE927371}" type="datetimeFigureOut">
              <a:rPr lang="ko-KR" altLang="en-US" smtClean="0"/>
              <a:pPr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214E57-C413-472E-8530-676E781B4A5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2506851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ctrTitle"/>
          </p:nvPr>
        </p:nvSpPr>
        <p:spPr>
          <a:xfrm>
            <a:off x="683568" y="404664"/>
            <a:ext cx="7772400" cy="1470025"/>
          </a:xfrm>
        </p:spPr>
        <p:txBody>
          <a:bodyPr>
            <a:normAutofit/>
          </a:bodyPr>
          <a:lstStyle/>
          <a:p>
            <a:r>
              <a:rPr lang="ko-KR" altLang="en-US" sz="4000" dirty="0" smtClean="0">
                <a:latin typeface="HY헤드라인M" pitchFamily="18" charset="-127"/>
                <a:ea typeface="HY헤드라인M" pitchFamily="18" charset="-127"/>
              </a:rPr>
              <a:t>군산시청 </a:t>
            </a:r>
            <a:r>
              <a:rPr lang="ko-KR" altLang="en-US" sz="4000" dirty="0" err="1" smtClean="0">
                <a:latin typeface="HY헤드라인M" pitchFamily="18" charset="-127"/>
                <a:ea typeface="HY헤드라인M" pitchFamily="18" charset="-127"/>
              </a:rPr>
              <a:t>시정알리미</a:t>
            </a:r>
            <a:r>
              <a:rPr lang="ko-KR" altLang="en-US" sz="4000" dirty="0" smtClean="0"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4000" dirty="0" err="1" smtClean="0">
                <a:latin typeface="HY헤드라인M" pitchFamily="18" charset="-127"/>
                <a:ea typeface="HY헤드라인M" pitchFamily="18" charset="-127"/>
              </a:rPr>
              <a:t>앱</a:t>
            </a:r>
            <a:endParaRPr lang="ko-KR" altLang="en-US" sz="4000" dirty="0">
              <a:solidFill>
                <a:srgbClr val="00B0F0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5" name="부제목 4"/>
          <p:cNvSpPr>
            <a:spLocks noGrp="1"/>
          </p:cNvSpPr>
          <p:nvPr>
            <p:ph type="subTitle" idx="1"/>
          </p:nvPr>
        </p:nvSpPr>
        <p:spPr>
          <a:xfrm>
            <a:off x="5004048" y="5949280"/>
            <a:ext cx="3960440" cy="1080120"/>
          </a:xfrm>
        </p:spPr>
        <p:txBody>
          <a:bodyPr anchor="ctr">
            <a:normAutofit/>
          </a:bodyPr>
          <a:lstStyle/>
          <a:p>
            <a:pPr algn="r"/>
            <a:r>
              <a:rPr lang="ko-KR" altLang="en-US" sz="2000" b="1" dirty="0" smtClean="0">
                <a:solidFill>
                  <a:srgbClr val="002060"/>
                </a:solidFill>
              </a:rPr>
              <a:t>정보통신담당관</a:t>
            </a:r>
            <a:endParaRPr lang="en-US" altLang="ko-KR" sz="2000" b="1" dirty="0" smtClean="0">
              <a:solidFill>
                <a:srgbClr val="002060"/>
              </a:solidFill>
            </a:endParaRPr>
          </a:p>
        </p:txBody>
      </p:sp>
      <p:grpSp>
        <p:nvGrpSpPr>
          <p:cNvPr id="3" name="그룹 2"/>
          <p:cNvGrpSpPr/>
          <p:nvPr/>
        </p:nvGrpSpPr>
        <p:grpSpPr>
          <a:xfrm>
            <a:off x="395536" y="2492896"/>
            <a:ext cx="1944216" cy="2952328"/>
            <a:chOff x="2627784" y="2686033"/>
            <a:chExt cx="1324014" cy="2487120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r="78592" b="58880"/>
            <a:stretch/>
          </p:blipFill>
          <p:spPr bwMode="auto">
            <a:xfrm>
              <a:off x="2627784" y="2686033"/>
              <a:ext cx="1324014" cy="12305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4006" t="53949" r="79880" b="8587"/>
            <a:stretch/>
          </p:blipFill>
          <p:spPr bwMode="auto">
            <a:xfrm>
              <a:off x="2915816" y="4145906"/>
              <a:ext cx="963974" cy="102724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0" name="오른쪽 화살표 9"/>
          <p:cNvSpPr/>
          <p:nvPr/>
        </p:nvSpPr>
        <p:spPr>
          <a:xfrm>
            <a:off x="2242421" y="3210653"/>
            <a:ext cx="1152128" cy="432048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sz="1300" dirty="0" smtClean="0">
              <a:solidFill>
                <a:schemeClr val="tx1"/>
              </a:solidFill>
              <a:latin typeface="HY엽서M" pitchFamily="18" charset="-127"/>
              <a:ea typeface="HY엽서M" pitchFamily="18" charset="-127"/>
            </a:endParaRPr>
          </a:p>
        </p:txBody>
      </p:sp>
      <p:sp>
        <p:nvSpPr>
          <p:cNvPr id="13" name="오른쪽 화살표 12"/>
          <p:cNvSpPr/>
          <p:nvPr/>
        </p:nvSpPr>
        <p:spPr>
          <a:xfrm>
            <a:off x="2267744" y="4653136"/>
            <a:ext cx="1152128" cy="432048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sz="1300" dirty="0" smtClean="0">
              <a:solidFill>
                <a:schemeClr val="tx1"/>
              </a:solidFill>
              <a:latin typeface="HY엽서M" pitchFamily="18" charset="-127"/>
              <a:ea typeface="HY엽서M" pitchFamily="18" charset="-127"/>
            </a:endParaRPr>
          </a:p>
        </p:txBody>
      </p:sp>
      <p:pic>
        <p:nvPicPr>
          <p:cNvPr id="9" name="그림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1916832"/>
            <a:ext cx="4591050" cy="402907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65815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262421"/>
            <a:ext cx="3393965" cy="37507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오른쪽 화살표 5"/>
          <p:cNvSpPr/>
          <p:nvPr/>
        </p:nvSpPr>
        <p:spPr>
          <a:xfrm>
            <a:off x="4067944" y="2996952"/>
            <a:ext cx="482406" cy="319959"/>
          </a:xfrm>
          <a:prstGeom prst="rightArrow">
            <a:avLst>
              <a:gd name="adj1" fmla="val 23238"/>
              <a:gd name="adj2" fmla="val 58363"/>
            </a:avLst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16200000" scaled="0"/>
          </a:gra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sz="1300" dirty="0" smtClean="0">
              <a:solidFill>
                <a:schemeClr val="tx1"/>
              </a:solidFill>
              <a:latin typeface="HY엽서M" pitchFamily="18" charset="-127"/>
              <a:ea typeface="HY엽서M" pitchFamily="18" charset="-127"/>
            </a:endParaRPr>
          </a:p>
        </p:txBody>
      </p:sp>
      <p:pic>
        <p:nvPicPr>
          <p:cNvPr id="2051" name="Picture 3" descr="C:\UCWARE\WJ\SKOINFO Messenger\Download\Screenshot_2014-09-01-16-57-5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262421"/>
            <a:ext cx="2109800" cy="375075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직사각형 4"/>
          <p:cNvSpPr/>
          <p:nvPr/>
        </p:nvSpPr>
        <p:spPr>
          <a:xfrm>
            <a:off x="1043608" y="2528900"/>
            <a:ext cx="620132" cy="180020"/>
          </a:xfrm>
          <a:prstGeom prst="rect">
            <a:avLst/>
          </a:prstGeom>
          <a:noFill/>
          <a:ln w="254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sz="1300" dirty="0" smtClean="0">
              <a:solidFill>
                <a:schemeClr val="tx1"/>
              </a:solidFill>
              <a:latin typeface="HY엽서M" pitchFamily="18" charset="-127"/>
              <a:ea typeface="HY엽서M" pitchFamily="18" charset="-127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596" t="30343" r="20533" b="59382"/>
          <a:stretch/>
        </p:blipFill>
        <p:spPr bwMode="auto">
          <a:xfrm>
            <a:off x="18050" y="5877272"/>
            <a:ext cx="5849957" cy="8640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직선 화살표 연결선 7"/>
          <p:cNvCxnSpPr>
            <a:stCxn id="5" idx="2"/>
          </p:cNvCxnSpPr>
          <p:nvPr/>
        </p:nvCxnSpPr>
        <p:spPr>
          <a:xfrm>
            <a:off x="1353674" y="2708920"/>
            <a:ext cx="0" cy="3096344"/>
          </a:xfrm>
          <a:prstGeom prst="straightConnector1">
            <a:avLst/>
          </a:prstGeom>
          <a:ln w="25400">
            <a:solidFill>
              <a:srgbClr val="FF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403648" y="5229200"/>
            <a:ext cx="23762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dirty="0" err="1" smtClean="0"/>
              <a:t>새글</a:t>
            </a:r>
            <a:r>
              <a:rPr lang="ko-KR" altLang="en-US" sz="1100" dirty="0" smtClean="0"/>
              <a:t> 작성</a:t>
            </a:r>
            <a:endParaRPr lang="en-US" altLang="ko-KR" sz="1100" dirty="0" smtClean="0"/>
          </a:p>
        </p:txBody>
      </p:sp>
      <p:cxnSp>
        <p:nvCxnSpPr>
          <p:cNvPr id="14" name="직선 연결선 13"/>
          <p:cNvCxnSpPr>
            <a:stCxn id="9" idx="3"/>
          </p:cNvCxnSpPr>
          <p:nvPr/>
        </p:nvCxnSpPr>
        <p:spPr>
          <a:xfrm>
            <a:off x="5868007" y="6309320"/>
            <a:ext cx="2448409" cy="0"/>
          </a:xfrm>
          <a:prstGeom prst="line">
            <a:avLst/>
          </a:prstGeom>
          <a:ln w="254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직사각형 18"/>
          <p:cNvSpPr/>
          <p:nvPr/>
        </p:nvSpPr>
        <p:spPr>
          <a:xfrm>
            <a:off x="5004048" y="1196752"/>
            <a:ext cx="864096" cy="288032"/>
          </a:xfrm>
          <a:prstGeom prst="rect">
            <a:avLst/>
          </a:prstGeom>
          <a:noFill/>
          <a:ln w="254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sz="1300" dirty="0" smtClean="0">
              <a:solidFill>
                <a:schemeClr val="tx1"/>
              </a:solidFill>
              <a:latin typeface="HY엽서M" pitchFamily="18" charset="-127"/>
              <a:ea typeface="HY엽서M" pitchFamily="18" charset="-127"/>
            </a:endParaRPr>
          </a:p>
        </p:txBody>
      </p:sp>
      <p:cxnSp>
        <p:nvCxnSpPr>
          <p:cNvPr id="21" name="직선 화살표 연결선 20"/>
          <p:cNvCxnSpPr/>
          <p:nvPr/>
        </p:nvCxnSpPr>
        <p:spPr>
          <a:xfrm>
            <a:off x="5868144" y="1340768"/>
            <a:ext cx="1656184" cy="0"/>
          </a:xfrm>
          <a:prstGeom prst="straightConnector1">
            <a:avLst/>
          </a:prstGeom>
          <a:ln w="25400">
            <a:solidFill>
              <a:srgbClr val="FF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3" descr="C:\UCWARE\WJ\SKOINFO Messenger\Download\Screenshot_2014-09-01-16-57-55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70024" b="95004"/>
          <a:stretch/>
        </p:blipFill>
        <p:spPr bwMode="auto">
          <a:xfrm>
            <a:off x="7511992" y="1103057"/>
            <a:ext cx="1604549" cy="4754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7" name="직선 화살표 연결선 26"/>
          <p:cNvCxnSpPr>
            <a:endCxn id="24" idx="2"/>
          </p:cNvCxnSpPr>
          <p:nvPr/>
        </p:nvCxnSpPr>
        <p:spPr>
          <a:xfrm flipH="1" flipV="1">
            <a:off x="8314267" y="1578479"/>
            <a:ext cx="2149" cy="4730841"/>
          </a:xfrm>
          <a:prstGeom prst="straightConnector1">
            <a:avLst/>
          </a:prstGeom>
          <a:ln w="25400">
            <a:solidFill>
              <a:srgbClr val="FF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6876256" y="5975702"/>
            <a:ext cx="23762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dirty="0" smtClean="0"/>
              <a:t>휴대폰 알림 모습</a:t>
            </a:r>
            <a:endParaRPr lang="en-US" altLang="ko-KR" sz="1100" dirty="0" smtClean="0"/>
          </a:p>
        </p:txBody>
      </p:sp>
      <p:sp>
        <p:nvSpPr>
          <p:cNvPr id="17" name="직사각형 16"/>
          <p:cNvSpPr/>
          <p:nvPr/>
        </p:nvSpPr>
        <p:spPr>
          <a:xfrm>
            <a:off x="4278158" y="6525344"/>
            <a:ext cx="432048" cy="36004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300" dirty="0" smtClean="0">
                <a:solidFill>
                  <a:schemeClr val="tx1"/>
                </a:solidFill>
                <a:latin typeface="HY엽서M" pitchFamily="18" charset="-127"/>
                <a:ea typeface="HY엽서M" pitchFamily="18" charset="-127"/>
              </a:rPr>
              <a:t>10</a:t>
            </a:r>
            <a:endParaRPr lang="ko-KR" altLang="en-US" sz="1300" dirty="0" smtClean="0">
              <a:solidFill>
                <a:schemeClr val="tx1"/>
              </a:solidFill>
              <a:latin typeface="HY엽서M" pitchFamily="18" charset="-127"/>
              <a:ea typeface="HY엽서M" pitchFamily="18" charset="-127"/>
            </a:endParaRPr>
          </a:p>
        </p:txBody>
      </p:sp>
      <p:sp>
        <p:nvSpPr>
          <p:cNvPr id="20" name="제목 1"/>
          <p:cNvSpPr txBox="1">
            <a:spLocks/>
          </p:cNvSpPr>
          <p:nvPr/>
        </p:nvSpPr>
        <p:spPr>
          <a:xfrm>
            <a:off x="323528" y="116632"/>
            <a:ext cx="8229600" cy="5980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ko-KR" sz="320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4. </a:t>
            </a:r>
            <a:r>
              <a:rPr lang="ko-KR" altLang="en-US" sz="320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푸쉬메시지설정</a:t>
            </a:r>
            <a:endParaRPr lang="ko-KR" altLang="en-US" sz="2000" dirty="0">
              <a:solidFill>
                <a:schemeClr val="tx2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83923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/>
          <p:cNvSpPr>
            <a:spLocks noGrp="1"/>
          </p:cNvSpPr>
          <p:nvPr>
            <p:ph type="title"/>
          </p:nvPr>
        </p:nvSpPr>
        <p:spPr>
          <a:xfrm>
            <a:off x="539552" y="52814"/>
            <a:ext cx="5266928" cy="922114"/>
          </a:xfrm>
        </p:spPr>
        <p:txBody>
          <a:bodyPr>
            <a:normAutofit/>
          </a:bodyPr>
          <a:lstStyle/>
          <a:p>
            <a:pPr algn="l"/>
            <a:r>
              <a:rPr lang="ko-KR" altLang="en-US" sz="320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목      차</a:t>
            </a:r>
            <a:endParaRPr lang="ko-KR" altLang="en-US" sz="3200" dirty="0">
              <a:solidFill>
                <a:schemeClr val="tx2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5" name="타원 4"/>
          <p:cNvSpPr/>
          <p:nvPr/>
        </p:nvSpPr>
        <p:spPr>
          <a:xfrm>
            <a:off x="1259632" y="1484784"/>
            <a:ext cx="216024" cy="216024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  <a:scene3d>
            <a:camera prst="orthographicFront"/>
            <a:lightRig rig="threePt" dir="t"/>
          </a:scene3d>
          <a:sp3d prstMaterial="softEdge"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sz="1300" dirty="0" smtClean="0">
              <a:solidFill>
                <a:schemeClr val="tx1"/>
              </a:solidFill>
              <a:latin typeface="HY엽서M" pitchFamily="18" charset="-127"/>
              <a:ea typeface="HY엽서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91680" y="1436204"/>
            <a:ext cx="23762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dirty="0" err="1" smtClean="0"/>
              <a:t>앱</a:t>
            </a:r>
            <a:r>
              <a:rPr lang="ko-KR" altLang="en-US" sz="1600" dirty="0" smtClean="0"/>
              <a:t> 다운로드 </a:t>
            </a:r>
            <a:endParaRPr lang="ko-KR" altLang="en-US" sz="1600" dirty="0"/>
          </a:p>
        </p:txBody>
      </p:sp>
      <p:sp>
        <p:nvSpPr>
          <p:cNvPr id="7" name="타원 6"/>
          <p:cNvSpPr/>
          <p:nvPr/>
        </p:nvSpPr>
        <p:spPr>
          <a:xfrm>
            <a:off x="1259632" y="2060848"/>
            <a:ext cx="216024" cy="216024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  <a:scene3d>
            <a:camera prst="orthographicFront"/>
            <a:lightRig rig="threePt" dir="t"/>
          </a:scene3d>
          <a:sp3d prstMaterial="softEdge"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sz="1300" dirty="0" smtClean="0">
              <a:solidFill>
                <a:schemeClr val="tx1"/>
              </a:solidFill>
              <a:latin typeface="HY엽서M" pitchFamily="18" charset="-127"/>
              <a:ea typeface="HY엽서M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91680" y="2012268"/>
            <a:ext cx="23762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dirty="0" smtClean="0"/>
              <a:t>화면구성</a:t>
            </a:r>
            <a:r>
              <a:rPr lang="en-US" altLang="ko-KR" sz="1600" dirty="0" smtClean="0"/>
              <a:t>(</a:t>
            </a:r>
            <a:r>
              <a:rPr lang="ko-KR" altLang="en-US" sz="1600" dirty="0" smtClean="0"/>
              <a:t>메인</a:t>
            </a:r>
            <a:r>
              <a:rPr lang="en-US" altLang="ko-KR" sz="1600" dirty="0" smtClean="0"/>
              <a:t>)</a:t>
            </a:r>
            <a:endParaRPr lang="ko-KR" altLang="en-US" sz="1600" dirty="0"/>
          </a:p>
        </p:txBody>
      </p:sp>
      <p:sp>
        <p:nvSpPr>
          <p:cNvPr id="9" name="타원 8"/>
          <p:cNvSpPr/>
          <p:nvPr/>
        </p:nvSpPr>
        <p:spPr>
          <a:xfrm>
            <a:off x="1259632" y="2685492"/>
            <a:ext cx="216024" cy="216024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  <a:scene3d>
            <a:camera prst="orthographicFront"/>
            <a:lightRig rig="threePt" dir="t"/>
          </a:scene3d>
          <a:sp3d prstMaterial="softEdge"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sz="1300" dirty="0" smtClean="0">
              <a:solidFill>
                <a:schemeClr val="tx1"/>
              </a:solidFill>
              <a:latin typeface="HY엽서M" pitchFamily="18" charset="-127"/>
              <a:ea typeface="HY엽서M" pitchFamily="18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91680" y="2636912"/>
            <a:ext cx="23762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dirty="0" smtClean="0"/>
              <a:t>상 </a:t>
            </a:r>
            <a:r>
              <a:rPr lang="ko-KR" altLang="en-US" sz="1600" dirty="0"/>
              <a:t>〮 </a:t>
            </a:r>
            <a:r>
              <a:rPr lang="ko-KR" altLang="en-US" sz="1600" dirty="0" smtClean="0"/>
              <a:t> 하단메뉴 기능</a:t>
            </a:r>
            <a:endParaRPr lang="ko-KR" altLang="en-US" sz="1600" dirty="0"/>
          </a:p>
        </p:txBody>
      </p:sp>
      <p:sp>
        <p:nvSpPr>
          <p:cNvPr id="11" name="타원 10"/>
          <p:cNvSpPr/>
          <p:nvPr/>
        </p:nvSpPr>
        <p:spPr>
          <a:xfrm>
            <a:off x="1259632" y="3261556"/>
            <a:ext cx="216024" cy="216024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  <a:scene3d>
            <a:camera prst="orthographicFront"/>
            <a:lightRig rig="threePt" dir="t"/>
          </a:scene3d>
          <a:sp3d prstMaterial="softEdge"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sz="1300" dirty="0" smtClean="0">
              <a:solidFill>
                <a:schemeClr val="tx1"/>
              </a:solidFill>
              <a:latin typeface="HY엽서M" pitchFamily="18" charset="-127"/>
              <a:ea typeface="HY엽서M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91680" y="3212976"/>
            <a:ext cx="23762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 smtClean="0"/>
              <a:t>1. </a:t>
            </a:r>
            <a:r>
              <a:rPr lang="ko-KR" altLang="en-US" sz="1600" dirty="0" smtClean="0"/>
              <a:t>시정뉴스</a:t>
            </a:r>
            <a:endParaRPr lang="ko-KR" altLang="en-US" sz="1600" dirty="0"/>
          </a:p>
        </p:txBody>
      </p:sp>
      <p:sp>
        <p:nvSpPr>
          <p:cNvPr id="13" name="타원 12"/>
          <p:cNvSpPr/>
          <p:nvPr/>
        </p:nvSpPr>
        <p:spPr>
          <a:xfrm>
            <a:off x="1259632" y="3909628"/>
            <a:ext cx="216024" cy="216024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  <a:scene3d>
            <a:camera prst="orthographicFront"/>
            <a:lightRig rig="threePt" dir="t"/>
          </a:scene3d>
          <a:sp3d prstMaterial="softEdge"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sz="1300" dirty="0" smtClean="0">
              <a:solidFill>
                <a:schemeClr val="tx1"/>
              </a:solidFill>
              <a:latin typeface="HY엽서M" pitchFamily="18" charset="-127"/>
              <a:ea typeface="HY엽서M" pitchFamily="18" charset="-127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91680" y="3861048"/>
            <a:ext cx="23762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 smtClean="0"/>
              <a:t>2. </a:t>
            </a:r>
            <a:r>
              <a:rPr lang="ko-KR" altLang="en-US" sz="1600" dirty="0" smtClean="0"/>
              <a:t>주간영상</a:t>
            </a:r>
            <a:endParaRPr lang="ko-KR" altLang="en-US" sz="1600" dirty="0"/>
          </a:p>
        </p:txBody>
      </p:sp>
      <p:sp>
        <p:nvSpPr>
          <p:cNvPr id="15" name="타원 14"/>
          <p:cNvSpPr/>
          <p:nvPr/>
        </p:nvSpPr>
        <p:spPr>
          <a:xfrm>
            <a:off x="1259632" y="4485692"/>
            <a:ext cx="216024" cy="216024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  <a:scene3d>
            <a:camera prst="orthographicFront"/>
            <a:lightRig rig="threePt" dir="t"/>
          </a:scene3d>
          <a:sp3d prstMaterial="softEdge"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sz="1300" dirty="0" smtClean="0">
              <a:solidFill>
                <a:schemeClr val="tx1"/>
              </a:solidFill>
              <a:latin typeface="HY엽서M" pitchFamily="18" charset="-127"/>
              <a:ea typeface="HY엽서M" pitchFamily="18" charset="-127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691680" y="4437112"/>
            <a:ext cx="23762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 smtClean="0"/>
              <a:t>3. </a:t>
            </a:r>
            <a:r>
              <a:rPr lang="ko-KR" altLang="en-US" sz="1600" dirty="0" err="1" smtClean="0"/>
              <a:t>소셜뉴스</a:t>
            </a:r>
            <a:endParaRPr lang="ko-KR" altLang="en-US" sz="1600" dirty="0"/>
          </a:p>
        </p:txBody>
      </p:sp>
      <p:sp>
        <p:nvSpPr>
          <p:cNvPr id="17" name="타원 16"/>
          <p:cNvSpPr/>
          <p:nvPr/>
        </p:nvSpPr>
        <p:spPr>
          <a:xfrm>
            <a:off x="1259632" y="5133764"/>
            <a:ext cx="216024" cy="216024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  <a:scene3d>
            <a:camera prst="orthographicFront"/>
            <a:lightRig rig="threePt" dir="t"/>
          </a:scene3d>
          <a:sp3d prstMaterial="softEdge"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sz="1300" dirty="0" smtClean="0">
              <a:solidFill>
                <a:schemeClr val="tx1"/>
              </a:solidFill>
              <a:latin typeface="HY엽서M" pitchFamily="18" charset="-127"/>
              <a:ea typeface="HY엽서M" pitchFamily="18" charset="-127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691680" y="5085184"/>
            <a:ext cx="23762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 smtClean="0"/>
              <a:t>4. </a:t>
            </a:r>
            <a:r>
              <a:rPr lang="ko-KR" altLang="en-US" sz="1600" dirty="0" err="1" smtClean="0"/>
              <a:t>푸쉬메시지</a:t>
            </a:r>
            <a:r>
              <a:rPr lang="ko-KR" altLang="en-US" sz="1600" dirty="0" smtClean="0"/>
              <a:t> 설정</a:t>
            </a:r>
            <a:endParaRPr lang="ko-KR" altLang="en-US" sz="1600" dirty="0"/>
          </a:p>
        </p:txBody>
      </p:sp>
      <p:sp>
        <p:nvSpPr>
          <p:cNvPr id="19" name="TextBox 18"/>
          <p:cNvSpPr txBox="1"/>
          <p:nvPr/>
        </p:nvSpPr>
        <p:spPr>
          <a:xfrm>
            <a:off x="3923928" y="1436204"/>
            <a:ext cx="504056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   </a:t>
            </a:r>
            <a:r>
              <a:rPr lang="en-US" altLang="ko-KR" sz="1300" dirty="0" smtClean="0"/>
              <a:t>3</a:t>
            </a:r>
            <a:endParaRPr lang="ko-KR" altLang="en-US" sz="1300" dirty="0"/>
          </a:p>
        </p:txBody>
      </p:sp>
      <p:sp>
        <p:nvSpPr>
          <p:cNvPr id="20" name="TextBox 19"/>
          <p:cNvSpPr txBox="1"/>
          <p:nvPr/>
        </p:nvSpPr>
        <p:spPr>
          <a:xfrm>
            <a:off x="3923928" y="2060848"/>
            <a:ext cx="504056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   </a:t>
            </a:r>
            <a:r>
              <a:rPr lang="en-US" altLang="ko-KR" sz="1300" dirty="0" smtClean="0"/>
              <a:t>4</a:t>
            </a:r>
            <a:endParaRPr lang="ko-KR" altLang="en-US" sz="1300" dirty="0"/>
          </a:p>
        </p:txBody>
      </p:sp>
      <p:sp>
        <p:nvSpPr>
          <p:cNvPr id="21" name="TextBox 20"/>
          <p:cNvSpPr txBox="1"/>
          <p:nvPr/>
        </p:nvSpPr>
        <p:spPr>
          <a:xfrm>
            <a:off x="3923928" y="2647310"/>
            <a:ext cx="504056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   </a:t>
            </a:r>
            <a:r>
              <a:rPr lang="en-US" altLang="ko-KR" sz="1300" dirty="0" smtClean="0"/>
              <a:t>5</a:t>
            </a:r>
            <a:endParaRPr lang="ko-KR" altLang="en-US" sz="1300" dirty="0"/>
          </a:p>
        </p:txBody>
      </p:sp>
      <p:sp>
        <p:nvSpPr>
          <p:cNvPr id="22" name="TextBox 21"/>
          <p:cNvSpPr txBox="1"/>
          <p:nvPr/>
        </p:nvSpPr>
        <p:spPr>
          <a:xfrm>
            <a:off x="3923928" y="3173179"/>
            <a:ext cx="504056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   </a:t>
            </a:r>
            <a:r>
              <a:rPr lang="en-US" altLang="ko-KR" sz="1300" dirty="0" smtClean="0"/>
              <a:t>6</a:t>
            </a:r>
            <a:endParaRPr lang="ko-KR" altLang="en-US" sz="1300" dirty="0"/>
          </a:p>
        </p:txBody>
      </p:sp>
      <p:sp>
        <p:nvSpPr>
          <p:cNvPr id="23" name="TextBox 22"/>
          <p:cNvSpPr txBox="1"/>
          <p:nvPr/>
        </p:nvSpPr>
        <p:spPr>
          <a:xfrm>
            <a:off x="3923928" y="3861048"/>
            <a:ext cx="504056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   </a:t>
            </a:r>
            <a:r>
              <a:rPr lang="en-US" altLang="ko-KR" sz="1300" dirty="0" smtClean="0"/>
              <a:t>7</a:t>
            </a:r>
            <a:endParaRPr lang="ko-KR" altLang="en-US" sz="1300" dirty="0"/>
          </a:p>
        </p:txBody>
      </p:sp>
      <p:sp>
        <p:nvSpPr>
          <p:cNvPr id="24" name="TextBox 23"/>
          <p:cNvSpPr txBox="1"/>
          <p:nvPr/>
        </p:nvSpPr>
        <p:spPr>
          <a:xfrm>
            <a:off x="3923928" y="4460195"/>
            <a:ext cx="504056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   </a:t>
            </a:r>
            <a:r>
              <a:rPr lang="en-US" altLang="ko-KR" sz="1300" dirty="0" smtClean="0"/>
              <a:t>8</a:t>
            </a:r>
            <a:endParaRPr lang="ko-KR" altLang="en-US" sz="1300" dirty="0"/>
          </a:p>
        </p:txBody>
      </p:sp>
      <p:sp>
        <p:nvSpPr>
          <p:cNvPr id="25" name="TextBox 24"/>
          <p:cNvSpPr txBox="1"/>
          <p:nvPr/>
        </p:nvSpPr>
        <p:spPr>
          <a:xfrm>
            <a:off x="3923928" y="5108267"/>
            <a:ext cx="504056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</a:t>
            </a:r>
            <a:r>
              <a:rPr lang="ko-KR" altLang="en-US" sz="1300" dirty="0"/>
              <a:t> </a:t>
            </a:r>
            <a:r>
              <a:rPr lang="ko-KR" altLang="en-US" sz="1300" dirty="0" smtClean="0"/>
              <a:t>〮   </a:t>
            </a:r>
            <a:r>
              <a:rPr lang="en-US" altLang="ko-KR" sz="1300" dirty="0" smtClean="0"/>
              <a:t>9</a:t>
            </a:r>
            <a:endParaRPr lang="ko-KR" altLang="en-US" sz="1300" dirty="0"/>
          </a:p>
        </p:txBody>
      </p:sp>
    </p:spTree>
    <p:extLst>
      <p:ext uri="{BB962C8B-B14F-4D97-AF65-F5344CB8AC3E}">
        <p14:creationId xmlns="" xmlns:p14="http://schemas.microsoft.com/office/powerpoint/2010/main" val="2496049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3672" y="52814"/>
            <a:ext cx="5266928" cy="922114"/>
          </a:xfrm>
        </p:spPr>
        <p:txBody>
          <a:bodyPr>
            <a:normAutofit/>
          </a:bodyPr>
          <a:lstStyle/>
          <a:p>
            <a:pPr algn="l"/>
            <a:r>
              <a:rPr lang="ko-KR" altLang="en-US" sz="3200" dirty="0" err="1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앱</a:t>
            </a:r>
            <a:r>
              <a:rPr lang="ko-KR" altLang="en-US" sz="32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다운로드</a:t>
            </a:r>
            <a:endParaRPr lang="ko-KR" altLang="en-US" sz="3200" dirty="0">
              <a:solidFill>
                <a:schemeClr val="tx2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697066" y="980728"/>
            <a:ext cx="7907382" cy="1656184"/>
          </a:xfrm>
          <a:prstGeom prst="rect">
            <a:avLst/>
          </a:prstGeom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ko-KR" alt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휴대폰의 플레이스토어</a:t>
            </a:r>
            <a:r>
              <a:rPr lang="en-US" altLang="ko-KR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(</a:t>
            </a:r>
            <a:r>
              <a:rPr lang="en-US" altLang="ko-KR" sz="1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playstore</a:t>
            </a:r>
            <a:r>
              <a:rPr lang="en-US" altLang="ko-KR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)</a:t>
            </a:r>
            <a:r>
              <a:rPr lang="ko-KR" alt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또는 </a:t>
            </a:r>
            <a:r>
              <a:rPr lang="ko-KR" altLang="en-US" sz="1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앱스토어</a:t>
            </a:r>
            <a:r>
              <a:rPr lang="en-US" altLang="ko-KR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(</a:t>
            </a:r>
            <a:r>
              <a:rPr lang="en-US" altLang="ko-KR" sz="1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Appstore</a:t>
            </a:r>
            <a:r>
              <a:rPr lang="en-US" altLang="ko-KR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)</a:t>
            </a:r>
            <a:r>
              <a:rPr lang="ko-KR" alt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와 같은 </a:t>
            </a:r>
            <a:r>
              <a:rPr lang="ko-KR" altLang="en-US" sz="1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어플</a:t>
            </a:r>
            <a:r>
              <a:rPr lang="ko-KR" alt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프로그램에서</a:t>
            </a:r>
            <a:r>
              <a:rPr lang="en-US" altLang="ko-KR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</a:p>
          <a:p>
            <a:r>
              <a:rPr lang="en-US" altLang="ko-KR" sz="1400" b="1" u="sng" dirty="0" smtClean="0">
                <a:solidFill>
                  <a:srgbClr val="FF0000"/>
                </a:solidFill>
              </a:rPr>
              <a:t>“</a:t>
            </a:r>
            <a:r>
              <a:rPr lang="ko-KR" altLang="en-US" sz="1400" b="1" u="sng" dirty="0" smtClean="0">
                <a:solidFill>
                  <a:srgbClr val="FF0000"/>
                </a:solidFill>
              </a:rPr>
              <a:t>군산시청</a:t>
            </a:r>
            <a:r>
              <a:rPr lang="en-US" altLang="ko-KR" sz="1400" b="1" u="sng" dirty="0" smtClean="0">
                <a:solidFill>
                  <a:srgbClr val="FF0000"/>
                </a:solidFill>
              </a:rPr>
              <a:t>, </a:t>
            </a:r>
            <a:r>
              <a:rPr lang="ko-KR" altLang="en-US" sz="1400" b="1" u="sng" dirty="0" smtClean="0">
                <a:solidFill>
                  <a:srgbClr val="FF0000"/>
                </a:solidFill>
              </a:rPr>
              <a:t>군산</a:t>
            </a:r>
            <a:r>
              <a:rPr lang="en-US" altLang="ko-KR" sz="1400" b="1" u="sng" dirty="0" smtClean="0">
                <a:solidFill>
                  <a:srgbClr val="FF0000"/>
                </a:solidFill>
              </a:rPr>
              <a:t>, </a:t>
            </a:r>
            <a:r>
              <a:rPr lang="ko-KR" altLang="en-US" sz="1400" b="1" u="sng" dirty="0" smtClean="0">
                <a:solidFill>
                  <a:srgbClr val="FF0000"/>
                </a:solidFill>
              </a:rPr>
              <a:t>시정</a:t>
            </a:r>
            <a:r>
              <a:rPr lang="en-US" altLang="ko-KR" sz="1400" b="1" u="sng" dirty="0" smtClean="0">
                <a:solidFill>
                  <a:srgbClr val="FF0000"/>
                </a:solidFill>
              </a:rPr>
              <a:t>, </a:t>
            </a:r>
            <a:r>
              <a:rPr lang="ko-KR" altLang="en-US" sz="1400" b="1" u="sng" dirty="0" err="1" smtClean="0">
                <a:solidFill>
                  <a:srgbClr val="FF0000"/>
                </a:solidFill>
              </a:rPr>
              <a:t>알리미</a:t>
            </a:r>
            <a:r>
              <a:rPr lang="en-US" altLang="ko-KR" sz="1400" b="1" u="sng" dirty="0" smtClean="0">
                <a:solidFill>
                  <a:srgbClr val="FF0000"/>
                </a:solidFill>
              </a:rPr>
              <a:t>, </a:t>
            </a:r>
            <a:r>
              <a:rPr lang="ko-KR" altLang="en-US" sz="1400" b="1" u="sng" dirty="0" err="1" smtClean="0">
                <a:solidFill>
                  <a:srgbClr val="FF0000"/>
                </a:solidFill>
              </a:rPr>
              <a:t>시정알리미</a:t>
            </a:r>
            <a:r>
              <a:rPr lang="en-US" altLang="ko-KR" sz="1400" b="1" u="sng" dirty="0" smtClean="0">
                <a:solidFill>
                  <a:srgbClr val="FF0000"/>
                </a:solidFill>
              </a:rPr>
              <a:t>”</a:t>
            </a:r>
            <a:r>
              <a:rPr lang="ko-KR" altLang="en-US" sz="1400" b="1" u="sng" dirty="0" smtClean="0">
                <a:solidFill>
                  <a:srgbClr val="FF0000"/>
                </a:solidFill>
              </a:rPr>
              <a:t>와 같은 키워드로 입력 </a:t>
            </a:r>
            <a:r>
              <a:rPr lang="ko-KR" alt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하여 다운로드 하여 설치한다</a:t>
            </a:r>
            <a:r>
              <a:rPr lang="en-US" altLang="ko-KR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</a:p>
          <a:p>
            <a:endParaRPr lang="en-US" altLang="ko-KR" sz="1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ko-KR" altLang="en-US" sz="1400" dirty="0" smtClean="0">
                <a:solidFill>
                  <a:schemeClr val="accent2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   플레이스토어</a:t>
            </a:r>
            <a:r>
              <a:rPr lang="en-US" altLang="ko-KR" sz="1400" dirty="0" smtClean="0">
                <a:solidFill>
                  <a:schemeClr val="accent2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en-US" altLang="ko-KR" sz="1400" dirty="0" err="1">
                <a:solidFill>
                  <a:schemeClr val="accent2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playstore</a:t>
            </a:r>
            <a:r>
              <a:rPr lang="en-US" altLang="ko-KR" sz="1400" dirty="0" smtClean="0">
                <a:solidFill>
                  <a:schemeClr val="accent2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</a:p>
          <a:p>
            <a:r>
              <a:rPr lang="en-US" altLang="ko-KR" sz="1400" dirty="0">
                <a:solidFill>
                  <a:schemeClr val="accent2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en-US" altLang="ko-KR" sz="1400" dirty="0" smtClean="0">
                <a:solidFill>
                  <a:schemeClr val="accent2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  </a:t>
            </a:r>
            <a:r>
              <a:rPr lang="ko-KR" altLang="en-US" sz="1400" dirty="0" err="1" smtClean="0">
                <a:solidFill>
                  <a:schemeClr val="accent2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앱스토어</a:t>
            </a:r>
            <a:r>
              <a:rPr lang="en-US" altLang="ko-KR" sz="1400" dirty="0" smtClean="0">
                <a:solidFill>
                  <a:schemeClr val="accent2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en-US" altLang="ko-KR" sz="1400" dirty="0" err="1" smtClean="0">
                <a:solidFill>
                  <a:schemeClr val="accent2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appstore</a:t>
            </a:r>
            <a:r>
              <a:rPr lang="en-US" altLang="ko-KR" sz="1400" dirty="0" smtClean="0">
                <a:solidFill>
                  <a:schemeClr val="accent2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</a:p>
          <a:p>
            <a:r>
              <a:rPr lang="en-US" altLang="ko-KR" sz="1400" dirty="0">
                <a:solidFill>
                  <a:schemeClr val="accent2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en-US" altLang="ko-KR" sz="1400" dirty="0" smtClean="0">
                <a:solidFill>
                  <a:schemeClr val="accent2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  </a:t>
            </a:r>
            <a:r>
              <a:rPr lang="ko-KR" altLang="en-US" sz="1400" dirty="0" err="1" smtClean="0">
                <a:solidFill>
                  <a:schemeClr val="accent2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티스토어</a:t>
            </a:r>
            <a:r>
              <a:rPr lang="en-US" altLang="ko-KR" sz="1400" dirty="0" smtClean="0">
                <a:solidFill>
                  <a:schemeClr val="accent2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en-US" altLang="ko-KR" sz="1400" dirty="0" err="1" smtClean="0">
                <a:solidFill>
                  <a:schemeClr val="accent2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tstore</a:t>
            </a:r>
            <a:r>
              <a:rPr lang="en-US" altLang="ko-KR" sz="1400" dirty="0" smtClean="0">
                <a:solidFill>
                  <a:schemeClr val="accent2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] </a:t>
            </a:r>
            <a:r>
              <a:rPr lang="ko-KR" altLang="en-US" sz="1400" dirty="0" smtClean="0">
                <a:solidFill>
                  <a:schemeClr val="accent2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에서 서비스</a:t>
            </a:r>
            <a:endParaRPr lang="en-US" altLang="ko-KR" sz="1400" dirty="0" smtClean="0">
              <a:solidFill>
                <a:schemeClr val="accent2">
                  <a:lumMod val="75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92615" y="3717032"/>
            <a:ext cx="4555361" cy="7386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250000"/>
              </a:lnSpc>
            </a:pPr>
            <a:r>
              <a:rPr lang="ko-KR" altLang="en-US" sz="1200" dirty="0" err="1" smtClean="0">
                <a:solidFill>
                  <a:srgbClr val="002060"/>
                </a:solidFill>
                <a:latin typeface="HY엽서M" pitchFamily="18" charset="-127"/>
                <a:ea typeface="HY엽서M" pitchFamily="18" charset="-127"/>
              </a:rPr>
              <a:t>안드로이드</a:t>
            </a:r>
            <a:r>
              <a:rPr lang="ko-KR" altLang="en-US" sz="1200" dirty="0" smtClean="0">
                <a:solidFill>
                  <a:srgbClr val="002060"/>
                </a:solidFill>
                <a:latin typeface="HY엽서M" pitchFamily="18" charset="-127"/>
                <a:ea typeface="HY엽서M" pitchFamily="18" charset="-127"/>
              </a:rPr>
              <a:t> 플레이 스토어 및 </a:t>
            </a:r>
            <a:r>
              <a:rPr lang="ko-KR" altLang="en-US" sz="1200" dirty="0" err="1" smtClean="0">
                <a:solidFill>
                  <a:srgbClr val="002060"/>
                </a:solidFill>
                <a:latin typeface="HY엽서M" pitchFamily="18" charset="-127"/>
                <a:ea typeface="HY엽서M" pitchFamily="18" charset="-127"/>
              </a:rPr>
              <a:t>티스토어를</a:t>
            </a:r>
            <a:r>
              <a:rPr lang="ko-KR" altLang="en-US" sz="1200" dirty="0" smtClean="0">
                <a:solidFill>
                  <a:srgbClr val="002060"/>
                </a:solidFill>
                <a:latin typeface="HY엽서M" pitchFamily="18" charset="-127"/>
                <a:ea typeface="HY엽서M" pitchFamily="18" charset="-127"/>
              </a:rPr>
              <a:t> 이용하여 다운로드</a:t>
            </a:r>
            <a:endParaRPr lang="en-US" altLang="ko-KR" sz="1200" dirty="0">
              <a:solidFill>
                <a:srgbClr val="002060"/>
              </a:solidFill>
              <a:latin typeface="HY엽서M" pitchFamily="18" charset="-127"/>
              <a:ea typeface="HY엽서M" pitchFamily="18" charset="-127"/>
            </a:endParaRPr>
          </a:p>
          <a:p>
            <a:r>
              <a:rPr lang="ko-KR" altLang="en-US" sz="1200" dirty="0" smtClean="0">
                <a:solidFill>
                  <a:srgbClr val="002060"/>
                </a:solidFill>
                <a:latin typeface="HY엽서M" pitchFamily="18" charset="-127"/>
                <a:ea typeface="HY엽서M" pitchFamily="18" charset="-127"/>
              </a:rPr>
              <a:t>애플 </a:t>
            </a:r>
            <a:r>
              <a:rPr lang="ko-KR" altLang="en-US" sz="1200" dirty="0" err="1" smtClean="0">
                <a:solidFill>
                  <a:srgbClr val="002060"/>
                </a:solidFill>
                <a:latin typeface="HY엽서M" pitchFamily="18" charset="-127"/>
                <a:ea typeface="HY엽서M" pitchFamily="18" charset="-127"/>
              </a:rPr>
              <a:t>앱스토어를</a:t>
            </a:r>
            <a:r>
              <a:rPr lang="ko-KR" altLang="en-US" sz="1200" dirty="0" smtClean="0">
                <a:solidFill>
                  <a:srgbClr val="002060"/>
                </a:solidFill>
                <a:latin typeface="HY엽서M" pitchFamily="18" charset="-127"/>
                <a:ea typeface="HY엽서M" pitchFamily="18" charset="-127"/>
              </a:rPr>
              <a:t> 이용하여 다운로드</a:t>
            </a:r>
            <a:endParaRPr lang="ko-KR" altLang="en-US" sz="1200" dirty="0">
              <a:solidFill>
                <a:srgbClr val="002060"/>
              </a:solidFill>
              <a:latin typeface="HY엽서M" pitchFamily="18" charset="-127"/>
              <a:ea typeface="HY엽서M" pitchFamily="18" charset="-127"/>
            </a:endParaRPr>
          </a:p>
        </p:txBody>
      </p:sp>
      <p:pic>
        <p:nvPicPr>
          <p:cNvPr id="6" name="Picture 2" descr="C:\Users\WJ\Desktop\10732_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2858" y="5737239"/>
            <a:ext cx="1099580" cy="82468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WJ\Desktop\tistory_com_20140829_09052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1097" y="5794704"/>
            <a:ext cx="700480" cy="76492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직사각형 7"/>
          <p:cNvSpPr/>
          <p:nvPr/>
        </p:nvSpPr>
        <p:spPr>
          <a:xfrm>
            <a:off x="4278158" y="6525344"/>
            <a:ext cx="432048" cy="36004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300" dirty="0">
                <a:solidFill>
                  <a:schemeClr val="tx1"/>
                </a:solidFill>
                <a:latin typeface="HY엽서M" pitchFamily="18" charset="-127"/>
                <a:ea typeface="HY엽서M" pitchFamily="18" charset="-127"/>
              </a:rPr>
              <a:t>3</a:t>
            </a:r>
            <a:endParaRPr lang="ko-KR" altLang="en-US" sz="1300" dirty="0" smtClean="0">
              <a:solidFill>
                <a:schemeClr val="tx1"/>
              </a:solidFill>
              <a:latin typeface="HY엽서M" pitchFamily="18" charset="-127"/>
              <a:ea typeface="HY엽서M" pitchFamily="18" charset="-127"/>
            </a:endParaRPr>
          </a:p>
        </p:txBody>
      </p:sp>
      <p:pic>
        <p:nvPicPr>
          <p:cNvPr id="1026" name="Picture 2" descr="C:\Users\WJ\Desktop\Screenshot_2014-08-29-13-53-08.png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449" y="2791755"/>
            <a:ext cx="1624446" cy="28803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C:\Users\WJ\Desktop\IMG_5878.PNG"/>
          <p:cNvPicPr>
            <a:picLocks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0848" y="2791755"/>
            <a:ext cx="1623600" cy="288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직사각형 4"/>
          <p:cNvSpPr/>
          <p:nvPr/>
        </p:nvSpPr>
        <p:spPr>
          <a:xfrm>
            <a:off x="696449" y="3501008"/>
            <a:ext cx="1624446" cy="43204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sz="1300" dirty="0" smtClean="0">
              <a:solidFill>
                <a:schemeClr val="tx1"/>
              </a:solidFill>
              <a:latin typeface="HY엽서M" pitchFamily="18" charset="-127"/>
              <a:ea typeface="HY엽서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7593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-90590" y="52814"/>
            <a:ext cx="5266928" cy="922114"/>
          </a:xfrm>
        </p:spPr>
        <p:txBody>
          <a:bodyPr>
            <a:normAutofit/>
          </a:bodyPr>
          <a:lstStyle/>
          <a:p>
            <a:pPr algn="l"/>
            <a:r>
              <a:rPr lang="ko-KR" altLang="en-US" sz="32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화 면 구 성</a:t>
            </a:r>
            <a:r>
              <a:rPr lang="en-US" altLang="ko-KR" sz="32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32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메인</a:t>
            </a:r>
            <a:r>
              <a:rPr lang="en-US" altLang="ko-KR" sz="32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  <a:endParaRPr lang="ko-KR" altLang="en-US" sz="3200" dirty="0">
              <a:solidFill>
                <a:schemeClr val="tx2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pic>
        <p:nvPicPr>
          <p:cNvPr id="3" name="Picture 2" descr="C:\Users\WJ\Desktop\IMG_586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268760"/>
            <a:ext cx="2710223" cy="48106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타원 5"/>
          <p:cNvSpPr/>
          <p:nvPr/>
        </p:nvSpPr>
        <p:spPr>
          <a:xfrm>
            <a:off x="4355976" y="1455839"/>
            <a:ext cx="216024" cy="216024"/>
          </a:xfrm>
          <a:prstGeom prst="ellipse">
            <a:avLst/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35000">
                <a:schemeClr val="accent6">
                  <a:lumMod val="40000"/>
                  <a:lumOff val="60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</a:gra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sz="1300" dirty="0" smtClean="0">
              <a:solidFill>
                <a:schemeClr val="tx1"/>
              </a:solidFill>
              <a:latin typeface="HY엽서M" pitchFamily="18" charset="-127"/>
              <a:ea typeface="HY엽서M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44296" y="1367663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시 정 </a:t>
            </a:r>
            <a:r>
              <a:rPr lang="ko-KR" altLang="en-US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뉴</a:t>
            </a:r>
            <a:r>
              <a:rPr lang="ko-KR" altLang="en-US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스</a:t>
            </a:r>
            <a:endParaRPr lang="ko-KR" altLang="en-US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09018" y="1736995"/>
            <a:ext cx="3960440" cy="669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500" dirty="0"/>
              <a:t> </a:t>
            </a:r>
            <a:r>
              <a:rPr lang="ko-KR" altLang="en-US" sz="1500" dirty="0" smtClean="0"/>
              <a:t>                대표홈페이지 </a:t>
            </a:r>
            <a:endParaRPr lang="en-US" altLang="ko-KR" sz="1500" dirty="0" smtClean="0"/>
          </a:p>
          <a:p>
            <a:r>
              <a:rPr lang="ko-KR" altLang="en-US" sz="1500" b="1" dirty="0" err="1" smtClean="0"/>
              <a:t>소통과참여</a:t>
            </a:r>
            <a:r>
              <a:rPr lang="ko-KR" altLang="en-US" sz="1500" b="1" dirty="0" smtClean="0"/>
              <a:t> </a:t>
            </a:r>
            <a:r>
              <a:rPr lang="en-US" altLang="ko-KR" sz="1500" b="1" dirty="0" smtClean="0"/>
              <a:t>&gt; </a:t>
            </a:r>
            <a:r>
              <a:rPr lang="ko-KR" altLang="en-US" sz="1500" b="1" dirty="0" smtClean="0"/>
              <a:t>시정뉴스 </a:t>
            </a:r>
            <a:r>
              <a:rPr lang="en-US" altLang="ko-KR" sz="1500" b="1" dirty="0" smtClean="0"/>
              <a:t>&gt; </a:t>
            </a:r>
            <a:r>
              <a:rPr lang="ko-KR" altLang="en-US" sz="1500" b="1" dirty="0" smtClean="0"/>
              <a:t>시정소식</a:t>
            </a:r>
            <a:r>
              <a:rPr lang="ko-KR" altLang="en-US" sz="1500" dirty="0" smtClean="0"/>
              <a:t> 연동</a:t>
            </a:r>
            <a:endParaRPr lang="ko-KR" altLang="en-US" sz="1500" dirty="0"/>
          </a:p>
        </p:txBody>
      </p:sp>
      <p:pic>
        <p:nvPicPr>
          <p:cNvPr id="2052" name="Picture 4" descr="C:\Users\WJ\Desktop\0310_img02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7739" y="1771692"/>
            <a:ext cx="1022537" cy="32325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타원 24"/>
          <p:cNvSpPr/>
          <p:nvPr/>
        </p:nvSpPr>
        <p:spPr>
          <a:xfrm>
            <a:off x="4355976" y="2763240"/>
            <a:ext cx="216024" cy="216024"/>
          </a:xfrm>
          <a:prstGeom prst="ellipse">
            <a:avLst/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35000">
                <a:schemeClr val="accent6">
                  <a:lumMod val="40000"/>
                  <a:lumOff val="60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</a:gra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sz="1300" dirty="0" smtClean="0">
              <a:solidFill>
                <a:schemeClr val="tx1"/>
              </a:solidFill>
              <a:latin typeface="HY엽서M" pitchFamily="18" charset="-127"/>
              <a:ea typeface="HY엽서M" pitchFamily="18" charset="-127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644296" y="2675064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주 간 영 상</a:t>
            </a:r>
            <a:endParaRPr lang="ko-KR" altLang="en-US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609018" y="3044396"/>
            <a:ext cx="3960440" cy="669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500" dirty="0" smtClean="0"/>
              <a:t>                 대표홈페이지 </a:t>
            </a:r>
            <a:endParaRPr lang="en-US" altLang="ko-KR" sz="1500" dirty="0" smtClean="0"/>
          </a:p>
          <a:p>
            <a:r>
              <a:rPr lang="ko-KR" altLang="en-US" sz="1500" b="1" dirty="0" err="1" smtClean="0"/>
              <a:t>소통과참여</a:t>
            </a:r>
            <a:r>
              <a:rPr lang="ko-KR" altLang="en-US" sz="1500" b="1" dirty="0" smtClean="0"/>
              <a:t> </a:t>
            </a:r>
            <a:r>
              <a:rPr lang="en-US" altLang="ko-KR" sz="1500" b="1" dirty="0" smtClean="0"/>
              <a:t>&gt; </a:t>
            </a:r>
            <a:r>
              <a:rPr lang="ko-KR" altLang="en-US" sz="1500" b="1" dirty="0" smtClean="0"/>
              <a:t>시정뉴스 </a:t>
            </a:r>
            <a:r>
              <a:rPr lang="en-US" altLang="ko-KR" sz="1500" b="1" dirty="0" smtClean="0"/>
              <a:t>&gt; </a:t>
            </a:r>
            <a:r>
              <a:rPr lang="ko-KR" altLang="en-US" sz="1500" b="1" dirty="0" smtClean="0"/>
              <a:t>주간영상</a:t>
            </a:r>
            <a:r>
              <a:rPr lang="ko-KR" altLang="en-US" sz="1500" dirty="0" smtClean="0"/>
              <a:t> 연동</a:t>
            </a:r>
            <a:endParaRPr lang="ko-KR" altLang="en-US" sz="1500" dirty="0"/>
          </a:p>
        </p:txBody>
      </p:sp>
      <p:pic>
        <p:nvPicPr>
          <p:cNvPr id="28" name="Picture 4" descr="C:\Users\WJ\Desktop\0310_img02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123038"/>
            <a:ext cx="1022537" cy="32325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타원 28"/>
          <p:cNvSpPr/>
          <p:nvPr/>
        </p:nvSpPr>
        <p:spPr>
          <a:xfrm>
            <a:off x="4355976" y="4237256"/>
            <a:ext cx="216024" cy="216024"/>
          </a:xfrm>
          <a:prstGeom prst="ellipse">
            <a:avLst/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35000">
                <a:schemeClr val="accent6">
                  <a:lumMod val="40000"/>
                  <a:lumOff val="60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</a:gra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sz="1300" dirty="0" smtClean="0">
              <a:solidFill>
                <a:schemeClr val="tx1"/>
              </a:solidFill>
              <a:latin typeface="HY엽서M" pitchFamily="18" charset="-127"/>
              <a:ea typeface="HY엽서M" pitchFamily="18" charset="-127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644296" y="4149080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소 </a:t>
            </a:r>
            <a:r>
              <a:rPr lang="ko-KR" altLang="en-US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셜</a:t>
            </a:r>
            <a:r>
              <a:rPr lang="ko-KR" altLang="en-US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뉴</a:t>
            </a:r>
            <a:r>
              <a:rPr lang="ko-KR" altLang="en-US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스</a:t>
            </a:r>
            <a:endParaRPr lang="ko-KR" altLang="en-US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609018" y="4518412"/>
            <a:ext cx="3960440" cy="3939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500" dirty="0" smtClean="0"/>
              <a:t>군산시에서 관리하는 </a:t>
            </a:r>
            <a:r>
              <a:rPr lang="en-US" altLang="ko-KR" sz="1500" dirty="0" smtClean="0"/>
              <a:t>SNS </a:t>
            </a:r>
            <a:r>
              <a:rPr lang="ko-KR" altLang="en-US" sz="1500" dirty="0" smtClean="0"/>
              <a:t>및 </a:t>
            </a:r>
            <a:r>
              <a:rPr lang="en-US" altLang="ko-KR" sz="1500" dirty="0" err="1" smtClean="0"/>
              <a:t>Youtube</a:t>
            </a:r>
            <a:r>
              <a:rPr lang="en-US" altLang="ko-KR" sz="1500" dirty="0" smtClean="0"/>
              <a:t> </a:t>
            </a:r>
            <a:r>
              <a:rPr lang="ko-KR" altLang="en-US" sz="1500" dirty="0" smtClean="0"/>
              <a:t>연동</a:t>
            </a:r>
            <a:endParaRPr lang="ko-KR" altLang="en-US" sz="1500" dirty="0"/>
          </a:p>
        </p:txBody>
      </p:sp>
      <p:sp>
        <p:nvSpPr>
          <p:cNvPr id="16" name="직사각형 15"/>
          <p:cNvSpPr/>
          <p:nvPr/>
        </p:nvSpPr>
        <p:spPr>
          <a:xfrm>
            <a:off x="4278158" y="6525344"/>
            <a:ext cx="432048" cy="36004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300" dirty="0" smtClean="0">
                <a:solidFill>
                  <a:schemeClr val="tx1"/>
                </a:solidFill>
                <a:latin typeface="HY엽서M" pitchFamily="18" charset="-127"/>
                <a:ea typeface="HY엽서M" pitchFamily="18" charset="-127"/>
              </a:rPr>
              <a:t>4</a:t>
            </a:r>
            <a:endParaRPr lang="ko-KR" altLang="en-US" sz="1300" dirty="0" smtClean="0">
              <a:solidFill>
                <a:schemeClr val="tx1"/>
              </a:solidFill>
              <a:latin typeface="HY엽서M" pitchFamily="18" charset="-127"/>
              <a:ea typeface="HY엽서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2515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모서리가 둥근 직사각형 30"/>
          <p:cNvSpPr/>
          <p:nvPr/>
        </p:nvSpPr>
        <p:spPr>
          <a:xfrm>
            <a:off x="5201849" y="4482225"/>
            <a:ext cx="3240360" cy="2232248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sz="1300" dirty="0" smtClean="0">
              <a:solidFill>
                <a:schemeClr val="tx1"/>
              </a:solidFill>
              <a:latin typeface="HY엽서M" pitchFamily="18" charset="-127"/>
              <a:ea typeface="HY엽서M" pitchFamily="18" charset="-127"/>
            </a:endParaRPr>
          </a:p>
        </p:txBody>
      </p:sp>
      <p:sp>
        <p:nvSpPr>
          <p:cNvPr id="29" name="모서리가 둥근 직사각형 28"/>
          <p:cNvSpPr/>
          <p:nvPr/>
        </p:nvSpPr>
        <p:spPr>
          <a:xfrm>
            <a:off x="5148064" y="4437112"/>
            <a:ext cx="3240360" cy="2232248"/>
          </a:xfrm>
          <a:prstGeom prst="roundRect">
            <a:avLst/>
          </a:prstGeo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sz="1300" dirty="0" smtClean="0">
              <a:solidFill>
                <a:schemeClr val="tx1"/>
              </a:solidFill>
              <a:latin typeface="HY엽서M" pitchFamily="18" charset="-127"/>
              <a:ea typeface="HY엽서M" pitchFamily="18" charset="-127"/>
            </a:endParaRPr>
          </a:p>
        </p:txBody>
      </p:sp>
      <p:sp>
        <p:nvSpPr>
          <p:cNvPr id="20" name="한쪽 모서리가 잘린 사각형 19"/>
          <p:cNvSpPr/>
          <p:nvPr/>
        </p:nvSpPr>
        <p:spPr>
          <a:xfrm>
            <a:off x="5283115" y="1489412"/>
            <a:ext cx="3096344" cy="2587660"/>
          </a:xfrm>
          <a:prstGeom prst="snip1Rect">
            <a:avLst/>
          </a:prstGeom>
          <a:solidFill>
            <a:schemeClr val="bg2">
              <a:lumMod val="25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sz="1300" dirty="0" smtClean="0">
              <a:solidFill>
                <a:schemeClr val="tx1"/>
              </a:solidFill>
              <a:latin typeface="HY엽서M" pitchFamily="18" charset="-127"/>
              <a:ea typeface="HY엽서M" pitchFamily="18" charset="-127"/>
            </a:endParaRPr>
          </a:p>
        </p:txBody>
      </p:sp>
      <p:sp>
        <p:nvSpPr>
          <p:cNvPr id="17" name="한쪽 모서리가 잘린 사각형 16"/>
          <p:cNvSpPr/>
          <p:nvPr/>
        </p:nvSpPr>
        <p:spPr>
          <a:xfrm>
            <a:off x="5220072" y="1489412"/>
            <a:ext cx="3096344" cy="2528782"/>
          </a:xfrm>
          <a:prstGeom prst="snip1Rect">
            <a:avLst/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35000">
                <a:schemeClr val="accent6">
                  <a:lumMod val="40000"/>
                  <a:lumOff val="60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sz="1300" dirty="0" smtClean="0">
              <a:solidFill>
                <a:schemeClr val="tx1"/>
              </a:solidFill>
              <a:latin typeface="HY엽서M" pitchFamily="18" charset="-127"/>
              <a:ea typeface="HY엽서M" pitchFamily="18" charset="-127"/>
            </a:endParaRPr>
          </a:p>
        </p:txBody>
      </p:sp>
      <p:sp>
        <p:nvSpPr>
          <p:cNvPr id="4" name="제목 1"/>
          <p:cNvSpPr>
            <a:spLocks noGrp="1"/>
          </p:cNvSpPr>
          <p:nvPr>
            <p:ph type="title"/>
          </p:nvPr>
        </p:nvSpPr>
        <p:spPr>
          <a:xfrm>
            <a:off x="-90590" y="52814"/>
            <a:ext cx="5266928" cy="922114"/>
          </a:xfrm>
        </p:spPr>
        <p:txBody>
          <a:bodyPr>
            <a:normAutofit/>
          </a:bodyPr>
          <a:lstStyle/>
          <a:p>
            <a:pPr algn="l"/>
            <a:r>
              <a:rPr lang="ko-KR" altLang="en-US" sz="32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상</a:t>
            </a:r>
            <a:r>
              <a:rPr lang="ko-KR" altLang="en-US" sz="3200" dirty="0" smtClean="0">
                <a:solidFill>
                  <a:schemeClr val="tx2">
                    <a:lumMod val="50000"/>
                  </a:schemeClr>
                </a:solidFill>
                <a:latin typeface="맑은 고딕"/>
                <a:ea typeface="맑은 고딕"/>
              </a:rPr>
              <a:t>〮</a:t>
            </a:r>
            <a:r>
              <a:rPr lang="ko-KR" altLang="en-US" sz="32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하단메뉴 기능</a:t>
            </a:r>
            <a:endParaRPr lang="ko-KR" altLang="en-US" sz="3200" dirty="0">
              <a:solidFill>
                <a:schemeClr val="tx2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pic>
        <p:nvPicPr>
          <p:cNvPr id="3074" name="Picture 2" descr="C:\Users\WJ\Desktop\IMG_5866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268760"/>
            <a:ext cx="2927554" cy="51964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직사각형 4"/>
          <p:cNvSpPr/>
          <p:nvPr/>
        </p:nvSpPr>
        <p:spPr>
          <a:xfrm>
            <a:off x="711327" y="1124744"/>
            <a:ext cx="3384376" cy="846094"/>
          </a:xfrm>
          <a:prstGeom prst="rect">
            <a:avLst/>
          </a:prstGeom>
          <a:noFill/>
          <a:ln w="17780">
            <a:solidFill>
              <a:srgbClr val="C00000"/>
            </a:solidFill>
            <a:prstDash val="sysDash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sz="1300" dirty="0" smtClean="0">
              <a:solidFill>
                <a:schemeClr val="tx1"/>
              </a:solidFill>
              <a:latin typeface="HY엽서M" pitchFamily="18" charset="-127"/>
              <a:ea typeface="HY엽서M" pitchFamily="18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827583" y="6021288"/>
            <a:ext cx="3096345" cy="558062"/>
          </a:xfrm>
          <a:prstGeom prst="rect">
            <a:avLst/>
          </a:prstGeom>
          <a:noFill/>
          <a:ln w="17780">
            <a:solidFill>
              <a:srgbClr val="C00000"/>
            </a:solidFill>
            <a:prstDash val="sysDash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sz="1300" dirty="0" smtClean="0">
              <a:solidFill>
                <a:schemeClr val="tx1"/>
              </a:solidFill>
              <a:latin typeface="HY엽서M" pitchFamily="18" charset="-127"/>
              <a:ea typeface="HY엽서M" pitchFamily="18" charset="-127"/>
            </a:endParaRPr>
          </a:p>
        </p:txBody>
      </p:sp>
      <p:pic>
        <p:nvPicPr>
          <p:cNvPr id="8" name="Picture 2" descr="C:\Users\WJ\Desktop\IMG_5866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67531" b="89087"/>
          <a:stretch/>
        </p:blipFill>
        <p:spPr bwMode="auto">
          <a:xfrm>
            <a:off x="5461030" y="1966286"/>
            <a:ext cx="541059" cy="32277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WJ\Desktop\IMG_5866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2903" r="33548" b="88638"/>
          <a:stretch/>
        </p:blipFill>
        <p:spPr bwMode="auto">
          <a:xfrm>
            <a:off x="5444774" y="2717885"/>
            <a:ext cx="559045" cy="33607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WJ\Desktop\IMG_5866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66648" b="88778"/>
          <a:stretch/>
        </p:blipFill>
        <p:spPr bwMode="auto">
          <a:xfrm>
            <a:off x="5465061" y="3501008"/>
            <a:ext cx="555776" cy="33193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Users\WJ\Desktop\IMG_5866.PNG"/>
          <p:cNvPicPr>
            <a:picLocks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672" t="93803" r="79711"/>
          <a:stretch/>
        </p:blipFill>
        <p:spPr bwMode="auto">
          <a:xfrm>
            <a:off x="5374123" y="4674808"/>
            <a:ext cx="410400" cy="3132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C:\Users\WJ\Desktop\IMG_5866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8188" t="93981" r="33238"/>
          <a:stretch/>
        </p:blipFill>
        <p:spPr bwMode="auto">
          <a:xfrm>
            <a:off x="5382168" y="5636368"/>
            <a:ext cx="409009" cy="3127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C:\Users\WJ\Desktop\IMG_5866.PNG"/>
          <p:cNvPicPr>
            <a:picLocks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81540" t="93829" r="4489"/>
          <a:stretch/>
        </p:blipFill>
        <p:spPr bwMode="auto">
          <a:xfrm>
            <a:off x="5390983" y="6140136"/>
            <a:ext cx="410400" cy="3132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C:\Users\WJ\Desktop\IMG_5866.PNG"/>
          <p:cNvPicPr>
            <a:picLocks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8188" t="93981" r="33238"/>
          <a:stretch/>
        </p:blipFill>
        <p:spPr bwMode="auto">
          <a:xfrm flipH="1">
            <a:off x="5371812" y="5178864"/>
            <a:ext cx="410400" cy="3132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모서리가 둥근 직사각형 15"/>
          <p:cNvSpPr/>
          <p:nvPr/>
        </p:nvSpPr>
        <p:spPr>
          <a:xfrm>
            <a:off x="5508228" y="1268760"/>
            <a:ext cx="2016100" cy="403220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 w="12700"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sz="1300" dirty="0" smtClean="0">
              <a:solidFill>
                <a:schemeClr val="tx1"/>
              </a:solidFill>
              <a:latin typeface="HY엽서M" pitchFamily="18" charset="-127"/>
              <a:ea typeface="HY엽서M" pitchFamily="18" charset="-127"/>
            </a:endParaRPr>
          </a:p>
        </p:txBody>
      </p:sp>
      <p:sp>
        <p:nvSpPr>
          <p:cNvPr id="18" name="모서리가 둥근 직사각형 17"/>
          <p:cNvSpPr/>
          <p:nvPr/>
        </p:nvSpPr>
        <p:spPr>
          <a:xfrm>
            <a:off x="5553053" y="1317545"/>
            <a:ext cx="1936662" cy="31708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16200000" scaled="0"/>
          </a:gradFill>
          <a:ln>
            <a:noFill/>
          </a:ln>
          <a:effectLst/>
          <a:scene3d>
            <a:camera prst="orthographicFront"/>
            <a:lightRig rig="threePt" dir="t"/>
          </a:scene3d>
          <a:sp3d prstMaterial="plastic">
            <a:bevelT/>
            <a:bevelB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sz="1300" dirty="0" smtClean="0">
              <a:solidFill>
                <a:schemeClr val="tx1"/>
              </a:solidFill>
              <a:latin typeface="HY엽서M" pitchFamily="18" charset="-127"/>
              <a:ea typeface="HY엽서M" pitchFamily="18" charset="-127"/>
            </a:endParaRPr>
          </a:p>
        </p:txBody>
      </p:sp>
      <p:sp>
        <p:nvSpPr>
          <p:cNvPr id="19" name="오른쪽 화살표 18"/>
          <p:cNvSpPr/>
          <p:nvPr/>
        </p:nvSpPr>
        <p:spPr>
          <a:xfrm>
            <a:off x="4355976" y="1273485"/>
            <a:ext cx="554416" cy="535983"/>
          </a:xfrm>
          <a:prstGeom prst="rightArrow">
            <a:avLst>
              <a:gd name="adj1" fmla="val 60035"/>
              <a:gd name="adj2" fmla="val 33274"/>
            </a:avLst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16200000" scaled="0"/>
          </a:gra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sz="1300" dirty="0" smtClean="0">
              <a:solidFill>
                <a:schemeClr val="tx1"/>
              </a:solidFill>
              <a:latin typeface="HY엽서M" pitchFamily="18" charset="-127"/>
              <a:ea typeface="HY엽서M" pitchFamily="18" charset="-127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773701" y="1286650"/>
            <a:ext cx="17203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 smtClean="0"/>
              <a:t>상  단  메  </a:t>
            </a:r>
            <a:r>
              <a:rPr lang="ko-KR" altLang="en-US" b="1" dirty="0" err="1" smtClean="0"/>
              <a:t>뉴</a:t>
            </a:r>
            <a:endParaRPr lang="ko-KR" altLang="en-US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6334139" y="1966285"/>
            <a:ext cx="17203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 smtClean="0"/>
              <a:t>시정뉴스게시판 이동</a:t>
            </a:r>
            <a:endParaRPr lang="ko-KR" altLang="en-US" sz="1200" dirty="0"/>
          </a:p>
        </p:txBody>
      </p:sp>
      <p:sp>
        <p:nvSpPr>
          <p:cNvPr id="27" name="TextBox 26"/>
          <p:cNvSpPr txBox="1"/>
          <p:nvPr/>
        </p:nvSpPr>
        <p:spPr>
          <a:xfrm>
            <a:off x="6334139" y="2778312"/>
            <a:ext cx="17203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 smtClean="0"/>
              <a:t>주간영상게시판 이동</a:t>
            </a:r>
            <a:endParaRPr lang="ko-KR" altLang="en-US" sz="1200" dirty="0"/>
          </a:p>
        </p:txBody>
      </p:sp>
      <p:sp>
        <p:nvSpPr>
          <p:cNvPr id="28" name="TextBox 27"/>
          <p:cNvSpPr txBox="1"/>
          <p:nvPr/>
        </p:nvSpPr>
        <p:spPr>
          <a:xfrm>
            <a:off x="6334139" y="3555946"/>
            <a:ext cx="17203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 err="1" smtClean="0"/>
              <a:t>소셜뉴스로</a:t>
            </a:r>
            <a:r>
              <a:rPr lang="ko-KR" altLang="en-US" sz="1200" dirty="0" smtClean="0"/>
              <a:t> 이동</a:t>
            </a:r>
            <a:endParaRPr lang="ko-KR" altLang="en-US" sz="1200" dirty="0"/>
          </a:p>
        </p:txBody>
      </p:sp>
      <p:sp>
        <p:nvSpPr>
          <p:cNvPr id="32" name="TextBox 31"/>
          <p:cNvSpPr txBox="1"/>
          <p:nvPr/>
        </p:nvSpPr>
        <p:spPr>
          <a:xfrm>
            <a:off x="5940152" y="4699976"/>
            <a:ext cx="23762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 err="1" smtClean="0"/>
              <a:t>어플접속시</a:t>
            </a:r>
            <a:r>
              <a:rPr lang="ko-KR" altLang="en-US" sz="1200" dirty="0" smtClean="0"/>
              <a:t> 초기화면으로 이동</a:t>
            </a:r>
            <a:endParaRPr lang="ko-KR" altLang="en-US" sz="1200" dirty="0"/>
          </a:p>
        </p:txBody>
      </p:sp>
      <p:sp>
        <p:nvSpPr>
          <p:cNvPr id="33" name="TextBox 32"/>
          <p:cNvSpPr txBox="1"/>
          <p:nvPr/>
        </p:nvSpPr>
        <p:spPr>
          <a:xfrm>
            <a:off x="5940152" y="5196964"/>
            <a:ext cx="23762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 smtClean="0"/>
              <a:t>이전페이지로 이동</a:t>
            </a:r>
            <a:endParaRPr lang="ko-KR" altLang="en-US" sz="1200" dirty="0"/>
          </a:p>
        </p:txBody>
      </p:sp>
      <p:sp>
        <p:nvSpPr>
          <p:cNvPr id="35" name="TextBox 34"/>
          <p:cNvSpPr txBox="1"/>
          <p:nvPr/>
        </p:nvSpPr>
        <p:spPr>
          <a:xfrm>
            <a:off x="5940151" y="5645189"/>
            <a:ext cx="25020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 err="1" smtClean="0"/>
              <a:t>앞으로이동</a:t>
            </a:r>
            <a:r>
              <a:rPr lang="en-US" altLang="ko-KR" sz="1000" dirty="0" smtClean="0"/>
              <a:t>(</a:t>
            </a:r>
            <a:r>
              <a:rPr lang="ko-KR" altLang="en-US" sz="1000" dirty="0" smtClean="0"/>
              <a:t>이전페이지 이동경우 적용</a:t>
            </a:r>
            <a:r>
              <a:rPr lang="en-US" altLang="ko-KR" sz="1000" dirty="0" smtClean="0"/>
              <a:t>)</a:t>
            </a:r>
            <a:endParaRPr lang="ko-KR" altLang="en-US" sz="1000" dirty="0"/>
          </a:p>
        </p:txBody>
      </p:sp>
      <p:sp>
        <p:nvSpPr>
          <p:cNvPr id="36" name="TextBox 35"/>
          <p:cNvSpPr txBox="1"/>
          <p:nvPr/>
        </p:nvSpPr>
        <p:spPr>
          <a:xfrm>
            <a:off x="5940151" y="6158236"/>
            <a:ext cx="25020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 err="1" smtClean="0"/>
              <a:t>어플설정</a:t>
            </a:r>
            <a:r>
              <a:rPr lang="en-US" altLang="ko-KR" sz="1000" dirty="0" smtClean="0"/>
              <a:t>(</a:t>
            </a:r>
            <a:r>
              <a:rPr lang="ko-KR" altLang="en-US" sz="1000" dirty="0" smtClean="0"/>
              <a:t>현재 </a:t>
            </a:r>
            <a:r>
              <a:rPr lang="ko-KR" altLang="en-US" sz="1000" dirty="0" err="1" smtClean="0"/>
              <a:t>푸쉬알림설정기능</a:t>
            </a:r>
            <a:r>
              <a:rPr lang="ko-KR" altLang="en-US" sz="1000" dirty="0" smtClean="0"/>
              <a:t> 적용</a:t>
            </a:r>
            <a:r>
              <a:rPr lang="en-US" altLang="ko-KR" sz="1000" dirty="0" smtClean="0"/>
              <a:t>)</a:t>
            </a:r>
            <a:endParaRPr lang="ko-KR" altLang="en-US" sz="1000" dirty="0"/>
          </a:p>
        </p:txBody>
      </p:sp>
      <p:sp>
        <p:nvSpPr>
          <p:cNvPr id="38" name="오른쪽 화살표 37"/>
          <p:cNvSpPr/>
          <p:nvPr/>
        </p:nvSpPr>
        <p:spPr>
          <a:xfrm rot="20206437">
            <a:off x="4099679" y="5663390"/>
            <a:ext cx="838588" cy="535983"/>
          </a:xfrm>
          <a:prstGeom prst="rightArrow">
            <a:avLst>
              <a:gd name="adj1" fmla="val 60035"/>
              <a:gd name="adj2" fmla="val 73691"/>
            </a:avLst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16200000" scaled="0"/>
          </a:gra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sz="1300" dirty="0" smtClean="0">
              <a:solidFill>
                <a:schemeClr val="tx1"/>
              </a:solidFill>
              <a:latin typeface="HY엽서M" pitchFamily="18" charset="-127"/>
              <a:ea typeface="HY엽서M" pitchFamily="18" charset="-127"/>
            </a:endParaRPr>
          </a:p>
        </p:txBody>
      </p:sp>
      <p:sp>
        <p:nvSpPr>
          <p:cNvPr id="39" name="모서리가 둥근 직사각형 38"/>
          <p:cNvSpPr/>
          <p:nvPr/>
        </p:nvSpPr>
        <p:spPr>
          <a:xfrm>
            <a:off x="5508228" y="4287271"/>
            <a:ext cx="2016100" cy="403220"/>
          </a:xfrm>
          <a:prstGeom prst="roundRect">
            <a:avLst>
              <a:gd name="adj" fmla="val 50000"/>
            </a:avLst>
          </a:prstGeom>
          <a:solidFill>
            <a:schemeClr val="accent3">
              <a:lumMod val="60000"/>
              <a:lumOff val="40000"/>
            </a:schemeClr>
          </a:solidFill>
          <a:ln w="12700"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sz="1300" dirty="0" smtClean="0">
              <a:solidFill>
                <a:schemeClr val="tx1"/>
              </a:solidFill>
              <a:latin typeface="HY엽서M" pitchFamily="18" charset="-127"/>
              <a:ea typeface="HY엽서M" pitchFamily="18" charset="-127"/>
            </a:endParaRPr>
          </a:p>
        </p:txBody>
      </p:sp>
      <p:sp>
        <p:nvSpPr>
          <p:cNvPr id="40" name="모서리가 둥근 직사각형 39"/>
          <p:cNvSpPr/>
          <p:nvPr/>
        </p:nvSpPr>
        <p:spPr>
          <a:xfrm>
            <a:off x="5553053" y="4336056"/>
            <a:ext cx="1936662" cy="31708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16200000" scaled="0"/>
          </a:gradFill>
          <a:ln>
            <a:noFill/>
          </a:ln>
          <a:effectLst/>
          <a:scene3d>
            <a:camera prst="orthographicFront"/>
            <a:lightRig rig="threePt" dir="t"/>
          </a:scene3d>
          <a:sp3d prstMaterial="plastic">
            <a:bevelT/>
            <a:bevelB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sz="1300" dirty="0" smtClean="0">
              <a:solidFill>
                <a:schemeClr val="tx1"/>
              </a:solidFill>
              <a:latin typeface="HY엽서M" pitchFamily="18" charset="-127"/>
              <a:ea typeface="HY엽서M" pitchFamily="18" charset="-127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773701" y="4305161"/>
            <a:ext cx="17203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 smtClean="0"/>
              <a:t>하  단  메  </a:t>
            </a:r>
            <a:r>
              <a:rPr lang="ko-KR" altLang="en-US" b="1" dirty="0" err="1" smtClean="0"/>
              <a:t>뉴</a:t>
            </a:r>
            <a:endParaRPr lang="ko-KR" altLang="en-US" b="1" dirty="0"/>
          </a:p>
        </p:txBody>
      </p:sp>
      <p:sp>
        <p:nvSpPr>
          <p:cNvPr id="34" name="직사각형 33"/>
          <p:cNvSpPr/>
          <p:nvPr/>
        </p:nvSpPr>
        <p:spPr>
          <a:xfrm>
            <a:off x="4278158" y="6525344"/>
            <a:ext cx="432048" cy="36004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300" dirty="0">
                <a:solidFill>
                  <a:schemeClr val="tx1"/>
                </a:solidFill>
                <a:latin typeface="HY엽서M" pitchFamily="18" charset="-127"/>
                <a:ea typeface="HY엽서M" pitchFamily="18" charset="-127"/>
              </a:rPr>
              <a:t>5</a:t>
            </a:r>
            <a:endParaRPr lang="ko-KR" altLang="en-US" sz="1300" dirty="0" smtClean="0">
              <a:solidFill>
                <a:schemeClr val="tx1"/>
              </a:solidFill>
              <a:latin typeface="HY엽서M" pitchFamily="18" charset="-127"/>
              <a:ea typeface="HY엽서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63851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22"/>
          <p:cNvSpPr/>
          <p:nvPr/>
        </p:nvSpPr>
        <p:spPr>
          <a:xfrm>
            <a:off x="5220072" y="2492896"/>
            <a:ext cx="900100" cy="648072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</a:schemeClr>
              </a:gs>
              <a:gs pos="39999">
                <a:schemeClr val="tx2">
                  <a:lumMod val="40000"/>
                  <a:lumOff val="60000"/>
                </a:schemeClr>
              </a:gs>
              <a:gs pos="70000">
                <a:schemeClr val="tx2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sz="1300" dirty="0" smtClean="0">
              <a:solidFill>
                <a:schemeClr val="tx1"/>
              </a:solidFill>
              <a:latin typeface="HY엽서M" pitchFamily="18" charset="-127"/>
              <a:ea typeface="HY엽서M" pitchFamily="18" charset="-127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229600" cy="598078"/>
          </a:xfrm>
        </p:spPr>
        <p:txBody>
          <a:bodyPr>
            <a:normAutofit/>
          </a:bodyPr>
          <a:lstStyle/>
          <a:p>
            <a:pPr algn="l"/>
            <a:r>
              <a:rPr lang="en-US" altLang="ko-KR" sz="32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1. </a:t>
            </a:r>
            <a:r>
              <a:rPr lang="ko-KR" altLang="en-US" sz="32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시 정 </a:t>
            </a:r>
            <a:r>
              <a:rPr lang="ko-KR" altLang="en-US" sz="3200" dirty="0" err="1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뉴</a:t>
            </a:r>
            <a:r>
              <a:rPr lang="ko-KR" altLang="en-US" sz="32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3200" dirty="0" err="1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스</a:t>
            </a:r>
            <a:endParaRPr lang="ko-KR" altLang="en-US" sz="2000" dirty="0">
              <a:solidFill>
                <a:schemeClr val="tx2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pic>
        <p:nvPicPr>
          <p:cNvPr id="4099" name="Picture 3" descr="C:\Users\WJ\Desktop\IMG_5869.PNG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4056" y="1858794"/>
            <a:ext cx="2142000" cy="379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WJ\Desktop\IMG_5870.PNG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2488" y="1935256"/>
            <a:ext cx="2142000" cy="379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WJ\Desktop\IMG_5867.PNG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55285"/>
            <a:ext cx="2142000" cy="379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755576" y="1484784"/>
            <a:ext cx="792088" cy="30777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ko-KR" altLang="en-US" sz="1400" b="1" dirty="0" smtClean="0">
                <a:solidFill>
                  <a:srgbClr val="002060"/>
                </a:solidFill>
                <a:latin typeface="+mj-ea"/>
                <a:ea typeface="+mj-ea"/>
              </a:rPr>
              <a:t>목  </a:t>
            </a:r>
            <a:r>
              <a:rPr lang="ko-KR" altLang="en-US" sz="1400" b="1" dirty="0" err="1" smtClean="0">
                <a:solidFill>
                  <a:srgbClr val="002060"/>
                </a:solidFill>
                <a:latin typeface="+mj-ea"/>
                <a:ea typeface="+mj-ea"/>
              </a:rPr>
              <a:t>록</a:t>
            </a:r>
            <a:endParaRPr lang="ko-KR" altLang="en-US" sz="1400" b="1" dirty="0">
              <a:solidFill>
                <a:srgbClr val="002060"/>
              </a:solidFill>
              <a:latin typeface="+mj-ea"/>
              <a:ea typeface="+mj-ea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294096" y="1484784"/>
            <a:ext cx="1368152" cy="30777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ko-KR" altLang="en-US" sz="1400" b="1" dirty="0" err="1" smtClean="0">
                <a:solidFill>
                  <a:srgbClr val="002060"/>
                </a:solidFill>
                <a:latin typeface="+mj-ea"/>
                <a:ea typeface="+mj-ea"/>
              </a:rPr>
              <a:t>게시글</a:t>
            </a:r>
            <a:r>
              <a:rPr lang="ko-KR" altLang="en-US" sz="1400" b="1" dirty="0" smtClean="0">
                <a:solidFill>
                  <a:srgbClr val="002060"/>
                </a:solidFill>
                <a:latin typeface="+mj-ea"/>
                <a:ea typeface="+mj-ea"/>
              </a:rPr>
              <a:t> 내용</a:t>
            </a:r>
            <a:endParaRPr lang="ko-KR" altLang="en-US" sz="1400" b="1" dirty="0">
              <a:solidFill>
                <a:srgbClr val="002060"/>
              </a:solidFill>
              <a:latin typeface="+mj-ea"/>
              <a:ea typeface="+mj-ea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209412" y="1537047"/>
            <a:ext cx="1368152" cy="30777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ko-KR" altLang="en-US" sz="1400" b="1" dirty="0" err="1" smtClean="0">
                <a:solidFill>
                  <a:srgbClr val="002060"/>
                </a:solidFill>
                <a:latin typeface="+mj-ea"/>
                <a:ea typeface="+mj-ea"/>
              </a:rPr>
              <a:t>확대시</a:t>
            </a:r>
            <a:r>
              <a:rPr lang="ko-KR" altLang="en-US" sz="1400" b="1" dirty="0" smtClean="0">
                <a:solidFill>
                  <a:srgbClr val="002060"/>
                </a:solidFill>
                <a:latin typeface="+mj-ea"/>
                <a:ea typeface="+mj-ea"/>
              </a:rPr>
              <a:t> 화면</a:t>
            </a:r>
            <a:endParaRPr lang="ko-KR" altLang="en-US" sz="1400" b="1" dirty="0">
              <a:solidFill>
                <a:srgbClr val="002060"/>
              </a:solidFill>
              <a:latin typeface="+mj-ea"/>
              <a:ea typeface="+mj-ea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4518232" y="2636912"/>
            <a:ext cx="557824" cy="360040"/>
          </a:xfrm>
          <a:prstGeom prst="rect">
            <a:avLst/>
          </a:prstGeom>
          <a:noFill/>
          <a:ln w="635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sz="1300" dirty="0" smtClean="0">
              <a:solidFill>
                <a:schemeClr val="tx1"/>
              </a:solidFill>
              <a:latin typeface="HY엽서M" pitchFamily="18" charset="-127"/>
              <a:ea typeface="HY엽서M" pitchFamily="18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107504" y="5885510"/>
            <a:ext cx="288032" cy="288032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400" b="1" dirty="0" smtClean="0">
                <a:solidFill>
                  <a:srgbClr val="FF0000"/>
                </a:solidFill>
                <a:latin typeface="+mj-ea"/>
                <a:ea typeface="+mj-ea"/>
              </a:rPr>
              <a:t>1</a:t>
            </a:r>
            <a:endParaRPr lang="ko-KR" altLang="en-US" sz="1400" b="1" dirty="0" smtClean="0">
              <a:solidFill>
                <a:srgbClr val="FF0000"/>
              </a:solidFill>
              <a:latin typeface="+mj-ea"/>
              <a:ea typeface="+mj-ea"/>
            </a:endParaRPr>
          </a:p>
        </p:txBody>
      </p:sp>
      <p:pic>
        <p:nvPicPr>
          <p:cNvPr id="4104" name="Picture 8" descr="C:\Users\WJ\Desktop\IMG_5870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89413" t="24062" r="3234" b="72246"/>
          <a:stretch/>
        </p:blipFill>
        <p:spPr bwMode="auto">
          <a:xfrm>
            <a:off x="5436096" y="2597442"/>
            <a:ext cx="448235" cy="3995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cxnSp>
        <p:nvCxnSpPr>
          <p:cNvPr id="8" name="직선 화살표 연결선 7"/>
          <p:cNvCxnSpPr>
            <a:stCxn id="4" idx="3"/>
          </p:cNvCxnSpPr>
          <p:nvPr/>
        </p:nvCxnSpPr>
        <p:spPr>
          <a:xfrm>
            <a:off x="5076056" y="2816932"/>
            <a:ext cx="360040" cy="0"/>
          </a:xfrm>
          <a:prstGeom prst="straightConnector1">
            <a:avLst/>
          </a:prstGeom>
          <a:ln w="25400">
            <a:solidFill>
              <a:srgbClr val="FF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 rot="1797904">
            <a:off x="5579193" y="2570536"/>
            <a:ext cx="5040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000" b="1" dirty="0" smtClean="0">
                <a:solidFill>
                  <a:srgbClr val="000099"/>
                </a:solidFill>
              </a:rPr>
              <a:t>☜</a:t>
            </a:r>
            <a:endParaRPr lang="ko-KR" altLang="en-US" sz="4000" b="1" dirty="0">
              <a:solidFill>
                <a:srgbClr val="000099"/>
              </a:solidFill>
            </a:endParaRPr>
          </a:p>
        </p:txBody>
      </p:sp>
      <p:cxnSp>
        <p:nvCxnSpPr>
          <p:cNvPr id="35" name="직선 화살표 연결선 34"/>
          <p:cNvCxnSpPr/>
          <p:nvPr/>
        </p:nvCxnSpPr>
        <p:spPr>
          <a:xfrm>
            <a:off x="5884331" y="2816932"/>
            <a:ext cx="938157" cy="0"/>
          </a:xfrm>
          <a:prstGeom prst="straightConnector1">
            <a:avLst/>
          </a:prstGeom>
          <a:ln w="25400">
            <a:solidFill>
              <a:srgbClr val="FF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530587" y="5877272"/>
            <a:ext cx="396044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500" dirty="0" smtClean="0"/>
              <a:t>현재 </a:t>
            </a:r>
            <a:r>
              <a:rPr lang="ko-KR" altLang="en-US" sz="1500" dirty="0" err="1" smtClean="0"/>
              <a:t>보고있는</a:t>
            </a:r>
            <a:r>
              <a:rPr lang="ko-KR" altLang="en-US" sz="1500" dirty="0" smtClean="0"/>
              <a:t> 화면을 확대 </a:t>
            </a:r>
            <a:r>
              <a:rPr lang="en-US" altLang="ko-KR" sz="1500" dirty="0" smtClean="0"/>
              <a:t>/</a:t>
            </a:r>
            <a:r>
              <a:rPr lang="ko-KR" altLang="en-US" sz="1500" dirty="0" smtClean="0"/>
              <a:t>축소</a:t>
            </a:r>
            <a:endParaRPr lang="ko-KR" altLang="en-US" sz="1500" dirty="0"/>
          </a:p>
        </p:txBody>
      </p:sp>
      <p:sp>
        <p:nvSpPr>
          <p:cNvPr id="38" name="직사각형 37"/>
          <p:cNvSpPr/>
          <p:nvPr/>
        </p:nvSpPr>
        <p:spPr>
          <a:xfrm>
            <a:off x="2870848" y="3645024"/>
            <a:ext cx="2205208" cy="701050"/>
          </a:xfrm>
          <a:prstGeom prst="rect">
            <a:avLst/>
          </a:prstGeom>
          <a:noFill/>
          <a:ln w="63500">
            <a:solidFill>
              <a:srgbClr val="00B0F0"/>
            </a:solidFill>
            <a:prstDash val="sysDash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sz="1300" dirty="0" smtClean="0">
              <a:solidFill>
                <a:schemeClr val="tx1"/>
              </a:solidFill>
              <a:latin typeface="HY엽서M" pitchFamily="18" charset="-127"/>
              <a:ea typeface="HY엽서M" pitchFamily="18" charset="-127"/>
            </a:endParaRPr>
          </a:p>
        </p:txBody>
      </p:sp>
      <p:sp>
        <p:nvSpPr>
          <p:cNvPr id="40" name="직사각형 39"/>
          <p:cNvSpPr/>
          <p:nvPr/>
        </p:nvSpPr>
        <p:spPr>
          <a:xfrm>
            <a:off x="107504" y="6317558"/>
            <a:ext cx="288032" cy="288032"/>
          </a:xfrm>
          <a:prstGeom prst="rect">
            <a:avLst/>
          </a:prstGeom>
          <a:noFill/>
          <a:ln w="25400">
            <a:solidFill>
              <a:srgbClr val="00B0F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400" b="1" dirty="0" smtClean="0">
                <a:solidFill>
                  <a:srgbClr val="00B0F0"/>
                </a:solidFill>
                <a:latin typeface="+mj-ea"/>
                <a:ea typeface="+mj-ea"/>
              </a:rPr>
              <a:t>2</a:t>
            </a:r>
            <a:endParaRPr lang="ko-KR" altLang="en-US" sz="1400" b="1" dirty="0" smtClean="0">
              <a:solidFill>
                <a:srgbClr val="00B0F0"/>
              </a:solidFill>
              <a:latin typeface="+mj-ea"/>
              <a:ea typeface="+mj-ea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30587" y="6317558"/>
            <a:ext cx="396044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500" dirty="0" smtClean="0"/>
              <a:t>첨부파일을 간단한 문서의 경우 열람 가능</a:t>
            </a:r>
            <a:endParaRPr lang="ko-KR" altLang="en-US" sz="1500" dirty="0"/>
          </a:p>
        </p:txBody>
      </p:sp>
      <p:sp>
        <p:nvSpPr>
          <p:cNvPr id="43" name="직사각형 42"/>
          <p:cNvSpPr/>
          <p:nvPr/>
        </p:nvSpPr>
        <p:spPr>
          <a:xfrm>
            <a:off x="1367644" y="980728"/>
            <a:ext cx="6228692" cy="348807"/>
          </a:xfrm>
          <a:prstGeom prst="rect">
            <a:avLst/>
          </a:prstGeom>
          <a:noFill/>
          <a:ln w="38100"/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sz="1300" b="1" dirty="0" smtClean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582616" y="1006370"/>
            <a:ext cx="601372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500" dirty="0" smtClean="0"/>
              <a:t>군산시의 </a:t>
            </a:r>
            <a:r>
              <a:rPr lang="ko-KR" altLang="en-US" sz="1500" b="1" dirty="0" smtClean="0"/>
              <a:t>주요시정소식을 알리는 게시판</a:t>
            </a:r>
            <a:r>
              <a:rPr lang="ko-KR" altLang="en-US" sz="1500" dirty="0" smtClean="0"/>
              <a:t>으로 대표홈페이지와 연동</a:t>
            </a:r>
            <a:endParaRPr lang="ko-KR" altLang="en-US" sz="1500" dirty="0"/>
          </a:p>
        </p:txBody>
      </p:sp>
      <p:sp>
        <p:nvSpPr>
          <p:cNvPr id="24" name="직사각형 23"/>
          <p:cNvSpPr/>
          <p:nvPr/>
        </p:nvSpPr>
        <p:spPr>
          <a:xfrm>
            <a:off x="4278158" y="6525344"/>
            <a:ext cx="432048" cy="36004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300" dirty="0" smtClean="0">
                <a:solidFill>
                  <a:schemeClr val="tx1"/>
                </a:solidFill>
                <a:latin typeface="HY엽서M" pitchFamily="18" charset="-127"/>
                <a:ea typeface="HY엽서M" pitchFamily="18" charset="-127"/>
              </a:rPr>
              <a:t>6</a:t>
            </a:r>
            <a:endParaRPr lang="ko-KR" altLang="en-US" sz="1300" dirty="0" smtClean="0">
              <a:solidFill>
                <a:schemeClr val="tx1"/>
              </a:solidFill>
              <a:latin typeface="HY엽서M" pitchFamily="18" charset="-127"/>
              <a:ea typeface="HY엽서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97517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229600" cy="598078"/>
          </a:xfrm>
        </p:spPr>
        <p:txBody>
          <a:bodyPr>
            <a:normAutofit/>
          </a:bodyPr>
          <a:lstStyle/>
          <a:p>
            <a:pPr algn="l"/>
            <a:r>
              <a:rPr lang="en-US" altLang="ko-KR" sz="32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2. </a:t>
            </a:r>
            <a:r>
              <a:rPr lang="ko-KR" altLang="en-US" sz="32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주 간 영 상</a:t>
            </a:r>
            <a:endParaRPr lang="ko-KR" altLang="en-US" sz="2000" dirty="0">
              <a:solidFill>
                <a:schemeClr val="tx2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pic>
        <p:nvPicPr>
          <p:cNvPr id="5125" name="Picture 5" descr="C:\Users\WJ\Desktop\IMG_5872.PNG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2026" y="2249456"/>
            <a:ext cx="2142000" cy="379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C:\Users\WJ\Desktop\IMG_5873.PNG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2271637"/>
            <a:ext cx="2142000" cy="379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 descr="C:\Users\WJ\Desktop\IMG_5871.PNG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44" y="2231526"/>
            <a:ext cx="2142000" cy="379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755576" y="1798984"/>
            <a:ext cx="792088" cy="30777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ko-KR" altLang="en-US" sz="1400" b="1" dirty="0" smtClean="0">
                <a:solidFill>
                  <a:srgbClr val="002060"/>
                </a:solidFill>
                <a:latin typeface="+mj-ea"/>
                <a:ea typeface="+mj-ea"/>
              </a:rPr>
              <a:t>목  </a:t>
            </a:r>
            <a:r>
              <a:rPr lang="ko-KR" altLang="en-US" sz="1400" b="1" dirty="0" err="1" smtClean="0">
                <a:solidFill>
                  <a:srgbClr val="002060"/>
                </a:solidFill>
                <a:latin typeface="+mj-ea"/>
                <a:ea typeface="+mj-ea"/>
              </a:rPr>
              <a:t>록</a:t>
            </a:r>
            <a:endParaRPr lang="ko-KR" altLang="en-US" sz="1400" b="1" dirty="0">
              <a:solidFill>
                <a:srgbClr val="002060"/>
              </a:solidFill>
              <a:latin typeface="+mj-ea"/>
              <a:ea typeface="+mj-ea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698950" y="1798984"/>
            <a:ext cx="1368152" cy="30777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ko-KR" altLang="en-US" sz="1400" b="1" dirty="0" err="1" smtClean="0">
                <a:solidFill>
                  <a:srgbClr val="002060"/>
                </a:solidFill>
                <a:latin typeface="+mj-ea"/>
                <a:ea typeface="+mj-ea"/>
              </a:rPr>
              <a:t>게시글</a:t>
            </a:r>
            <a:r>
              <a:rPr lang="ko-KR" altLang="en-US" sz="1400" b="1" dirty="0" smtClean="0">
                <a:solidFill>
                  <a:srgbClr val="002060"/>
                </a:solidFill>
                <a:latin typeface="+mj-ea"/>
                <a:ea typeface="+mj-ea"/>
              </a:rPr>
              <a:t> 내용</a:t>
            </a:r>
            <a:endParaRPr lang="ko-KR" altLang="en-US" sz="1400" b="1" dirty="0">
              <a:solidFill>
                <a:srgbClr val="002060"/>
              </a:solidFill>
              <a:latin typeface="+mj-ea"/>
              <a:ea typeface="+mj-e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876256" y="1833317"/>
            <a:ext cx="1557292" cy="30777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ko-KR" altLang="en-US" sz="1400" b="1" dirty="0" smtClean="0">
                <a:solidFill>
                  <a:srgbClr val="002060"/>
                </a:solidFill>
                <a:latin typeface="+mj-ea"/>
                <a:ea typeface="+mj-ea"/>
              </a:rPr>
              <a:t>영상 </a:t>
            </a:r>
            <a:r>
              <a:rPr lang="ko-KR" altLang="en-US" sz="1400" b="1" dirty="0" err="1" smtClean="0">
                <a:solidFill>
                  <a:srgbClr val="002060"/>
                </a:solidFill>
                <a:latin typeface="+mj-ea"/>
                <a:ea typeface="+mj-ea"/>
              </a:rPr>
              <a:t>재생시</a:t>
            </a:r>
            <a:r>
              <a:rPr lang="ko-KR" altLang="en-US" sz="1400" b="1" dirty="0" smtClean="0">
                <a:solidFill>
                  <a:srgbClr val="002060"/>
                </a:solidFill>
                <a:latin typeface="+mj-ea"/>
                <a:ea typeface="+mj-ea"/>
              </a:rPr>
              <a:t> 화면</a:t>
            </a:r>
            <a:endParaRPr lang="ko-KR" altLang="en-US" sz="1400" b="1" dirty="0">
              <a:solidFill>
                <a:srgbClr val="002060"/>
              </a:solidFill>
              <a:latin typeface="+mj-ea"/>
              <a:ea typeface="+mj-ea"/>
            </a:endParaRPr>
          </a:p>
        </p:txBody>
      </p:sp>
      <p:sp>
        <p:nvSpPr>
          <p:cNvPr id="15" name="오른쪽 화살표 14"/>
          <p:cNvSpPr/>
          <p:nvPr/>
        </p:nvSpPr>
        <p:spPr>
          <a:xfrm>
            <a:off x="2555776" y="3616271"/>
            <a:ext cx="554416" cy="535983"/>
          </a:xfrm>
          <a:prstGeom prst="rightArrow">
            <a:avLst>
              <a:gd name="adj1" fmla="val 60035"/>
              <a:gd name="adj2" fmla="val 33274"/>
            </a:avLst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16200000" scaled="0"/>
          </a:gra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sz="1300" dirty="0" smtClean="0">
              <a:solidFill>
                <a:schemeClr val="tx1"/>
              </a:solidFill>
              <a:latin typeface="HY엽서M" pitchFamily="18" charset="-127"/>
              <a:ea typeface="HY엽서M" pitchFamily="18" charset="-127"/>
            </a:endParaRPr>
          </a:p>
        </p:txBody>
      </p:sp>
      <p:sp>
        <p:nvSpPr>
          <p:cNvPr id="16" name="오른쪽 화살표 15"/>
          <p:cNvSpPr/>
          <p:nvPr/>
        </p:nvSpPr>
        <p:spPr>
          <a:xfrm>
            <a:off x="5796136" y="3616271"/>
            <a:ext cx="554416" cy="535983"/>
          </a:xfrm>
          <a:prstGeom prst="rightArrow">
            <a:avLst>
              <a:gd name="adj1" fmla="val 60035"/>
              <a:gd name="adj2" fmla="val 33274"/>
            </a:avLst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16200000" scaled="0"/>
          </a:gra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sz="1300" dirty="0" smtClean="0">
              <a:solidFill>
                <a:schemeClr val="tx1"/>
              </a:solidFill>
              <a:latin typeface="HY엽서M" pitchFamily="18" charset="-127"/>
              <a:ea typeface="HY엽서M" pitchFamily="18" charset="-127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3995936" y="4170637"/>
            <a:ext cx="683910" cy="706761"/>
          </a:xfrm>
          <a:prstGeom prst="rect">
            <a:avLst/>
          </a:prstGeom>
          <a:noFill/>
          <a:ln w="635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sz="1300" dirty="0" smtClean="0">
              <a:solidFill>
                <a:schemeClr val="tx1"/>
              </a:solidFill>
              <a:latin typeface="HY엽서M" pitchFamily="18" charset="-127"/>
              <a:ea typeface="HY엽서M" pitchFamily="18" charset="-127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467544" y="6282425"/>
            <a:ext cx="288032" cy="288032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400" b="1" dirty="0" smtClean="0">
                <a:solidFill>
                  <a:srgbClr val="FF0000"/>
                </a:solidFill>
                <a:latin typeface="+mj-ea"/>
                <a:ea typeface="+mj-ea"/>
              </a:rPr>
              <a:t>1</a:t>
            </a:r>
            <a:endParaRPr lang="ko-KR" altLang="en-US" sz="1400" b="1" dirty="0" smtClean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90627" y="6274187"/>
            <a:ext cx="396044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500" dirty="0" smtClean="0"/>
              <a:t>화살표를 눌렀을 시 영상 재생</a:t>
            </a:r>
            <a:endParaRPr lang="ko-KR" altLang="en-US" sz="1500" dirty="0"/>
          </a:p>
        </p:txBody>
      </p:sp>
      <p:sp>
        <p:nvSpPr>
          <p:cNvPr id="5" name="직사각형 4"/>
          <p:cNvSpPr/>
          <p:nvPr/>
        </p:nvSpPr>
        <p:spPr>
          <a:xfrm>
            <a:off x="1547664" y="1124744"/>
            <a:ext cx="5976664" cy="432048"/>
          </a:xfrm>
          <a:prstGeom prst="rect">
            <a:avLst/>
          </a:prstGeom>
          <a:noFill/>
          <a:ln w="38100"/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1500" dirty="0" smtClean="0">
                <a:solidFill>
                  <a:schemeClr val="tx1"/>
                </a:solidFill>
                <a:latin typeface="+mj-ea"/>
                <a:ea typeface="+mj-ea"/>
              </a:rPr>
              <a:t>현재 대표홈페이지에 등록되어있는 영상을 </a:t>
            </a:r>
            <a:r>
              <a:rPr lang="ko-KR" altLang="en-US" sz="1500" b="1" dirty="0" smtClean="0">
                <a:solidFill>
                  <a:schemeClr val="tx1"/>
                </a:solidFill>
                <a:latin typeface="+mj-ea"/>
                <a:ea typeface="+mj-ea"/>
              </a:rPr>
              <a:t>어플리케이션과 연동</a:t>
            </a:r>
          </a:p>
        </p:txBody>
      </p:sp>
      <p:sp>
        <p:nvSpPr>
          <p:cNvPr id="20" name="직사각형 19"/>
          <p:cNvSpPr/>
          <p:nvPr/>
        </p:nvSpPr>
        <p:spPr>
          <a:xfrm>
            <a:off x="4278158" y="6525344"/>
            <a:ext cx="432048" cy="36004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300" dirty="0" smtClean="0">
                <a:solidFill>
                  <a:schemeClr val="tx1"/>
                </a:solidFill>
                <a:latin typeface="HY엽서M" pitchFamily="18" charset="-127"/>
                <a:ea typeface="HY엽서M" pitchFamily="18" charset="-127"/>
              </a:rPr>
              <a:t>7</a:t>
            </a:r>
            <a:endParaRPr lang="ko-KR" altLang="en-US" sz="1300" dirty="0" smtClean="0">
              <a:solidFill>
                <a:schemeClr val="tx1"/>
              </a:solidFill>
              <a:latin typeface="HY엽서M" pitchFamily="18" charset="-127"/>
              <a:ea typeface="HY엽서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60666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229600" cy="598078"/>
          </a:xfrm>
        </p:spPr>
        <p:txBody>
          <a:bodyPr>
            <a:normAutofit/>
          </a:bodyPr>
          <a:lstStyle/>
          <a:p>
            <a:pPr algn="l"/>
            <a:r>
              <a:rPr lang="en-US" altLang="ko-KR" sz="32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3. </a:t>
            </a:r>
            <a:r>
              <a:rPr lang="ko-KR" altLang="en-US" sz="32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소 </a:t>
            </a:r>
            <a:r>
              <a:rPr lang="ko-KR" altLang="en-US" sz="3200" dirty="0" err="1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셜</a:t>
            </a:r>
            <a:r>
              <a:rPr lang="ko-KR" altLang="en-US" sz="32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3200" dirty="0" err="1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뉴</a:t>
            </a:r>
            <a:r>
              <a:rPr lang="ko-KR" altLang="en-US" sz="32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3200" dirty="0" err="1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스</a:t>
            </a:r>
            <a:endParaRPr lang="ko-KR" altLang="en-US" sz="2000" dirty="0">
              <a:solidFill>
                <a:schemeClr val="tx2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pic>
        <p:nvPicPr>
          <p:cNvPr id="6146" name="Picture 2" descr="C:\Users\WJ\Desktop\IMG_5876.PNG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931456"/>
            <a:ext cx="2142000" cy="379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WJ\Desktop\IMG_5874.PNG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934" y="1931456"/>
            <a:ext cx="2142000" cy="379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WJ\Desktop\IMG_5875.PNG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1935256"/>
            <a:ext cx="2142000" cy="379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직사각형 7"/>
          <p:cNvSpPr/>
          <p:nvPr/>
        </p:nvSpPr>
        <p:spPr>
          <a:xfrm>
            <a:off x="1871700" y="980728"/>
            <a:ext cx="5112568" cy="360040"/>
          </a:xfrm>
          <a:prstGeom prst="rect">
            <a:avLst/>
          </a:prstGeom>
          <a:noFill/>
          <a:ln w="38100"/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sz="1300" b="1" dirty="0" smtClean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86672" y="1006370"/>
            <a:ext cx="601372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500" b="1" dirty="0" smtClean="0"/>
              <a:t>군산시 대표 </a:t>
            </a:r>
            <a:r>
              <a:rPr lang="ko-KR" altLang="en-US" sz="1500" b="1" dirty="0" err="1" smtClean="0"/>
              <a:t>소셜미디어를</a:t>
            </a:r>
            <a:r>
              <a:rPr lang="ko-KR" altLang="en-US" sz="1500" b="1" dirty="0" smtClean="0"/>
              <a:t> 한눈에 </a:t>
            </a:r>
            <a:r>
              <a:rPr lang="ko-KR" altLang="en-US" sz="1500" dirty="0" smtClean="0"/>
              <a:t>볼 수 있는 카테고리</a:t>
            </a:r>
            <a:endParaRPr lang="ko-KR" altLang="en-US" sz="1500" dirty="0"/>
          </a:p>
        </p:txBody>
      </p:sp>
      <p:sp>
        <p:nvSpPr>
          <p:cNvPr id="10" name="TextBox 9"/>
          <p:cNvSpPr txBox="1"/>
          <p:nvPr/>
        </p:nvSpPr>
        <p:spPr>
          <a:xfrm>
            <a:off x="827584" y="1484784"/>
            <a:ext cx="1080120" cy="307777"/>
          </a:xfrm>
          <a:prstGeom prst="rect">
            <a:avLst/>
          </a:prstGeom>
          <a:solidFill>
            <a:srgbClr val="002760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ko-KR" altLang="en-US" sz="1400" b="1" dirty="0" err="1" smtClean="0">
                <a:solidFill>
                  <a:schemeClr val="bg1"/>
                </a:solidFill>
                <a:latin typeface="+mj-ea"/>
                <a:ea typeface="+mj-ea"/>
              </a:rPr>
              <a:t>페이스</a:t>
            </a:r>
            <a:r>
              <a:rPr lang="ko-KR" altLang="en-US" sz="1400" b="1" dirty="0" err="1">
                <a:solidFill>
                  <a:schemeClr val="bg1"/>
                </a:solidFill>
                <a:latin typeface="+mj-ea"/>
                <a:ea typeface="+mj-ea"/>
              </a:rPr>
              <a:t>북</a:t>
            </a:r>
            <a:endParaRPr lang="ko-KR" altLang="en-US" sz="14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779912" y="1484784"/>
            <a:ext cx="1080120" cy="307777"/>
          </a:xfrm>
          <a:prstGeom prst="rect">
            <a:avLst/>
          </a:prstGeom>
          <a:solidFill>
            <a:srgbClr val="00B0F0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ko-KR" altLang="en-US" sz="1400" b="1" smtClean="0">
                <a:solidFill>
                  <a:schemeClr val="bg1"/>
                </a:solidFill>
                <a:latin typeface="+mj-ea"/>
                <a:ea typeface="+mj-ea"/>
              </a:rPr>
              <a:t>트위터</a:t>
            </a:r>
            <a:endParaRPr lang="ko-KR" altLang="en-US" sz="14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903140" y="1484784"/>
            <a:ext cx="1080120" cy="307777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ko-KR" altLang="en-US" sz="1400" b="1" dirty="0" err="1" smtClean="0">
                <a:solidFill>
                  <a:schemeClr val="bg1"/>
                </a:solidFill>
                <a:latin typeface="+mj-ea"/>
                <a:ea typeface="+mj-ea"/>
              </a:rPr>
              <a:t>유투</a:t>
            </a:r>
            <a:r>
              <a:rPr lang="ko-KR" altLang="en-US" sz="1400" b="1" dirty="0" err="1">
                <a:solidFill>
                  <a:schemeClr val="bg1"/>
                </a:solidFill>
                <a:latin typeface="+mj-ea"/>
                <a:ea typeface="+mj-ea"/>
              </a:rPr>
              <a:t>브</a:t>
            </a:r>
            <a:endParaRPr lang="ko-KR" altLang="en-US" sz="14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23528" y="6021288"/>
            <a:ext cx="23762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dirty="0" err="1" smtClean="0"/>
              <a:t>게시글</a:t>
            </a:r>
            <a:r>
              <a:rPr lang="ko-KR" altLang="en-US" sz="1100" dirty="0" smtClean="0"/>
              <a:t> 선택 시 </a:t>
            </a:r>
            <a:r>
              <a:rPr lang="ko-KR" altLang="en-US" sz="1100" dirty="0" err="1" smtClean="0"/>
              <a:t>페이스북으로</a:t>
            </a:r>
            <a:r>
              <a:rPr lang="ko-KR" altLang="en-US" sz="1100" dirty="0" smtClean="0"/>
              <a:t> 이동</a:t>
            </a:r>
            <a:endParaRPr lang="ko-KR" altLang="en-US" sz="1100" dirty="0"/>
          </a:p>
        </p:txBody>
      </p:sp>
      <p:sp>
        <p:nvSpPr>
          <p:cNvPr id="14" name="TextBox 13"/>
          <p:cNvSpPr txBox="1"/>
          <p:nvPr/>
        </p:nvSpPr>
        <p:spPr>
          <a:xfrm>
            <a:off x="3347864" y="6021288"/>
            <a:ext cx="23762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dirty="0" err="1" smtClean="0"/>
              <a:t>게시글</a:t>
            </a:r>
            <a:r>
              <a:rPr lang="ko-KR" altLang="en-US" sz="1100" dirty="0" smtClean="0"/>
              <a:t> 선택 시 </a:t>
            </a:r>
            <a:r>
              <a:rPr lang="ko-KR" altLang="en-US" sz="1100" dirty="0" err="1" smtClean="0"/>
              <a:t>트위터로</a:t>
            </a:r>
            <a:r>
              <a:rPr lang="ko-KR" altLang="en-US" sz="1100" dirty="0" smtClean="0"/>
              <a:t> 이동</a:t>
            </a:r>
            <a:endParaRPr lang="ko-KR" altLang="en-US" sz="1100" dirty="0"/>
          </a:p>
        </p:txBody>
      </p:sp>
      <p:sp>
        <p:nvSpPr>
          <p:cNvPr id="15" name="TextBox 14"/>
          <p:cNvSpPr txBox="1"/>
          <p:nvPr/>
        </p:nvSpPr>
        <p:spPr>
          <a:xfrm>
            <a:off x="6422758" y="6021288"/>
            <a:ext cx="23762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dirty="0" err="1" smtClean="0"/>
              <a:t>게시글</a:t>
            </a:r>
            <a:r>
              <a:rPr lang="ko-KR" altLang="en-US" sz="1100" dirty="0" smtClean="0"/>
              <a:t> 선택 시 </a:t>
            </a:r>
            <a:r>
              <a:rPr lang="ko-KR" altLang="en-US" sz="1100" dirty="0" err="1" smtClean="0"/>
              <a:t>유투브로</a:t>
            </a:r>
            <a:r>
              <a:rPr lang="ko-KR" altLang="en-US" sz="1100" dirty="0" smtClean="0"/>
              <a:t> 이동</a:t>
            </a:r>
            <a:endParaRPr lang="ko-KR" altLang="en-US" sz="1100" dirty="0"/>
          </a:p>
        </p:txBody>
      </p:sp>
      <p:sp>
        <p:nvSpPr>
          <p:cNvPr id="16" name="직사각형 15"/>
          <p:cNvSpPr/>
          <p:nvPr/>
        </p:nvSpPr>
        <p:spPr>
          <a:xfrm>
            <a:off x="4278158" y="6525344"/>
            <a:ext cx="432048" cy="36004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300" dirty="0" smtClean="0">
                <a:solidFill>
                  <a:schemeClr val="tx1"/>
                </a:solidFill>
                <a:latin typeface="HY엽서M" pitchFamily="18" charset="-127"/>
                <a:ea typeface="HY엽서M" pitchFamily="18" charset="-127"/>
              </a:rPr>
              <a:t>8</a:t>
            </a:r>
            <a:endParaRPr lang="ko-KR" altLang="en-US" sz="1300" dirty="0" smtClean="0">
              <a:solidFill>
                <a:schemeClr val="tx1"/>
              </a:solidFill>
              <a:latin typeface="HY엽서M" pitchFamily="18" charset="-127"/>
              <a:ea typeface="HY엽서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88750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직선 화살표 연결선 6"/>
          <p:cNvCxnSpPr/>
          <p:nvPr/>
        </p:nvCxnSpPr>
        <p:spPr>
          <a:xfrm flipV="1">
            <a:off x="2249504" y="3051096"/>
            <a:ext cx="1071577" cy="1890072"/>
          </a:xfrm>
          <a:prstGeom prst="straightConnector1">
            <a:avLst/>
          </a:prstGeom>
          <a:ln w="38100">
            <a:solidFill>
              <a:srgbClr val="FF0000"/>
            </a:solidFill>
            <a:prstDash val="sysDot"/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모서리가 둥근 사각형 설명선 15"/>
          <p:cNvSpPr/>
          <p:nvPr/>
        </p:nvSpPr>
        <p:spPr>
          <a:xfrm rot="10800000" flipV="1">
            <a:off x="2267745" y="1485072"/>
            <a:ext cx="1811025" cy="792087"/>
          </a:xfrm>
          <a:prstGeom prst="wedgeRoundRectCallout">
            <a:avLst>
              <a:gd name="adj1" fmla="val 9331"/>
              <a:gd name="adj2" fmla="val 80809"/>
              <a:gd name="adj3" fmla="val 16667"/>
            </a:avLst>
          </a:prstGeom>
          <a:solidFill>
            <a:srgbClr val="00B0F0"/>
          </a:solidFill>
          <a:effectLst/>
          <a:scene3d>
            <a:camera prst="orthographicFront"/>
            <a:lightRig rig="threePt" dir="t"/>
          </a:scene3d>
          <a:sp3d prstMaterial="matte">
            <a:bevelT/>
            <a:bevelB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300" dirty="0" smtClean="0">
                <a:solidFill>
                  <a:schemeClr val="tx1"/>
                </a:solidFill>
                <a:latin typeface="HY엽서M" pitchFamily="18" charset="-127"/>
                <a:ea typeface="HY엽서M" pitchFamily="18" charset="-127"/>
              </a:rPr>
              <a:t>`</a:t>
            </a:r>
            <a:endParaRPr lang="ko-KR" altLang="en-US" sz="1300" dirty="0" smtClean="0">
              <a:solidFill>
                <a:schemeClr val="tx1"/>
              </a:solidFill>
              <a:latin typeface="HY엽서M" pitchFamily="18" charset="-127"/>
              <a:ea typeface="HY엽서M" pitchFamily="18" charset="-127"/>
            </a:endParaRPr>
          </a:p>
        </p:txBody>
      </p:sp>
      <p:sp>
        <p:nvSpPr>
          <p:cNvPr id="4" name="제목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229600" cy="598078"/>
          </a:xfrm>
        </p:spPr>
        <p:txBody>
          <a:bodyPr>
            <a:normAutofit/>
          </a:bodyPr>
          <a:lstStyle/>
          <a:p>
            <a:pPr algn="l"/>
            <a:r>
              <a:rPr lang="en-US" altLang="ko-KR" sz="3200" dirty="0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4. </a:t>
            </a:r>
            <a:r>
              <a:rPr lang="ko-KR" altLang="en-US" sz="3200" dirty="0" err="1" smtClean="0">
                <a:solidFill>
                  <a:schemeClr val="tx2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푸쉬메시지설정</a:t>
            </a:r>
            <a:endParaRPr lang="ko-KR" altLang="en-US" sz="2000" dirty="0">
              <a:solidFill>
                <a:schemeClr val="tx2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pic>
        <p:nvPicPr>
          <p:cNvPr id="7170" name="Picture 2" descr="C:\Users\WJ\Desktop\IMG_5874.PNG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340768"/>
            <a:ext cx="2142000" cy="379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직사각형 5"/>
          <p:cNvSpPr/>
          <p:nvPr/>
        </p:nvSpPr>
        <p:spPr>
          <a:xfrm>
            <a:off x="1808513" y="4860922"/>
            <a:ext cx="341955" cy="296270"/>
          </a:xfrm>
          <a:prstGeom prst="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sz="1300" dirty="0" smtClean="0">
              <a:solidFill>
                <a:schemeClr val="tx1"/>
              </a:solidFill>
              <a:latin typeface="HY엽서M" pitchFamily="18" charset="-127"/>
              <a:ea typeface="HY엽서M" pitchFamily="18" charset="-127"/>
            </a:endParaRPr>
          </a:p>
        </p:txBody>
      </p:sp>
      <p:pic>
        <p:nvPicPr>
          <p:cNvPr id="9" name="Picture 2" descr="C:\Users\WJ\Desktop\IMG_5866.PNG"/>
          <p:cNvPicPr>
            <a:picLocks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81540" t="93829" r="4489"/>
          <a:stretch/>
        </p:blipFill>
        <p:spPr bwMode="auto">
          <a:xfrm>
            <a:off x="2915820" y="2421371"/>
            <a:ext cx="648072" cy="5760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타원 7"/>
          <p:cNvSpPr/>
          <p:nvPr/>
        </p:nvSpPr>
        <p:spPr>
          <a:xfrm>
            <a:off x="2339754" y="1682878"/>
            <a:ext cx="144016" cy="144016"/>
          </a:xfrm>
          <a:prstGeom prst="ellipse">
            <a:avLst/>
          </a:prstGeom>
          <a:solidFill>
            <a:srgbClr val="FFFF00"/>
          </a:solidFill>
          <a:ln>
            <a:noFill/>
          </a:ln>
          <a:effectLst/>
          <a:scene3d>
            <a:camera prst="orthographicFront"/>
            <a:lightRig rig="threePt" dir="t"/>
          </a:scene3d>
          <a:sp3d prstMaterial="softEdge"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sz="1300" dirty="0" smtClean="0">
              <a:solidFill>
                <a:schemeClr val="tx1"/>
              </a:solidFill>
              <a:latin typeface="HY엽서M" pitchFamily="18" charset="-127"/>
              <a:ea typeface="HY엽서M" pitchFamily="18" charset="-127"/>
            </a:endParaRPr>
          </a:p>
        </p:txBody>
      </p:sp>
      <p:sp>
        <p:nvSpPr>
          <p:cNvPr id="13" name="오른쪽 화살표 12"/>
          <p:cNvSpPr/>
          <p:nvPr/>
        </p:nvSpPr>
        <p:spPr>
          <a:xfrm>
            <a:off x="3635898" y="2492896"/>
            <a:ext cx="482406" cy="319959"/>
          </a:xfrm>
          <a:prstGeom prst="rightArrow">
            <a:avLst>
              <a:gd name="adj1" fmla="val 23238"/>
              <a:gd name="adj2" fmla="val 58363"/>
            </a:avLst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16200000" scaled="0"/>
          </a:gra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sz="1300" dirty="0" smtClean="0">
              <a:solidFill>
                <a:schemeClr val="tx1"/>
              </a:solidFill>
              <a:latin typeface="HY엽서M" pitchFamily="18" charset="-127"/>
              <a:ea typeface="HY엽서M" pitchFamily="18" charset="-127"/>
            </a:endParaRPr>
          </a:p>
        </p:txBody>
      </p:sp>
      <p:pic>
        <p:nvPicPr>
          <p:cNvPr id="7171" name="Picture 3" descr="C:\Users\WJ\Desktop\IMG_5877.PNG"/>
          <p:cNvPicPr>
            <a:picLocks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1296149"/>
            <a:ext cx="2142000" cy="379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2537846" y="1628800"/>
            <a:ext cx="237626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800" dirty="0" err="1" smtClean="0">
                <a:solidFill>
                  <a:schemeClr val="bg1"/>
                </a:solidFill>
              </a:rPr>
              <a:t>푸쉬알림</a:t>
            </a:r>
            <a:r>
              <a:rPr lang="ko-KR" altLang="en-US" sz="800" dirty="0" smtClean="0">
                <a:solidFill>
                  <a:schemeClr val="bg1"/>
                </a:solidFill>
              </a:rPr>
              <a:t> 기능만 설정</a:t>
            </a:r>
            <a:endParaRPr lang="ko-KR" altLang="en-US" sz="800" dirty="0">
              <a:solidFill>
                <a:schemeClr val="bg1"/>
              </a:solidFill>
            </a:endParaRPr>
          </a:p>
        </p:txBody>
      </p:sp>
      <p:sp>
        <p:nvSpPr>
          <p:cNvPr id="20" name="타원 19"/>
          <p:cNvSpPr/>
          <p:nvPr/>
        </p:nvSpPr>
        <p:spPr>
          <a:xfrm>
            <a:off x="2339754" y="1959615"/>
            <a:ext cx="144016" cy="144016"/>
          </a:xfrm>
          <a:prstGeom prst="ellipse">
            <a:avLst/>
          </a:prstGeom>
          <a:solidFill>
            <a:srgbClr val="FFFF00"/>
          </a:solidFill>
          <a:ln>
            <a:noFill/>
          </a:ln>
          <a:effectLst/>
          <a:scene3d>
            <a:camera prst="orthographicFront"/>
            <a:lightRig rig="threePt" dir="t"/>
          </a:scene3d>
          <a:sp3d prstMaterial="softEdge"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sz="1300" dirty="0" smtClean="0">
              <a:solidFill>
                <a:schemeClr val="tx1"/>
              </a:solidFill>
              <a:latin typeface="HY엽서M" pitchFamily="18" charset="-127"/>
              <a:ea typeface="HY엽서M" pitchFamily="18" charset="-127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537846" y="1905537"/>
            <a:ext cx="237626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800" dirty="0" smtClean="0">
                <a:solidFill>
                  <a:schemeClr val="bg1"/>
                </a:solidFill>
              </a:rPr>
              <a:t>체크박스 선택으로 알림 설정</a:t>
            </a:r>
            <a:endParaRPr lang="ko-KR" altLang="en-US" sz="800" dirty="0">
              <a:solidFill>
                <a:schemeClr val="bg1"/>
              </a:solidFill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5868144" y="1707922"/>
            <a:ext cx="413810" cy="706761"/>
          </a:xfrm>
          <a:prstGeom prst="rect">
            <a:avLst/>
          </a:prstGeom>
          <a:noFill/>
          <a:ln w="635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sz="1300" dirty="0" smtClean="0">
              <a:solidFill>
                <a:schemeClr val="tx1"/>
              </a:solidFill>
              <a:latin typeface="HY엽서M" pitchFamily="18" charset="-127"/>
              <a:ea typeface="HY엽서M" pitchFamily="18" charset="-127"/>
            </a:endParaRPr>
          </a:p>
        </p:txBody>
      </p:sp>
      <p:pic>
        <p:nvPicPr>
          <p:cNvPr id="27" name="Picture 3" descr="C:\Users\WJ\Desktop\IMG_5877.PNG"/>
          <p:cNvPicPr>
            <a:picLocks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86854" t="14445" r="4526" b="81505"/>
          <a:stretch/>
        </p:blipFill>
        <p:spPr bwMode="auto">
          <a:xfrm>
            <a:off x="541260" y="5634065"/>
            <a:ext cx="350920" cy="262463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직사각형 27"/>
          <p:cNvSpPr/>
          <p:nvPr/>
        </p:nvSpPr>
        <p:spPr>
          <a:xfrm>
            <a:off x="5868146" y="2564904"/>
            <a:ext cx="288032" cy="288032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400" b="1" dirty="0" smtClean="0">
                <a:solidFill>
                  <a:srgbClr val="FF0000"/>
                </a:solidFill>
                <a:latin typeface="+mj-ea"/>
                <a:ea typeface="+mj-ea"/>
              </a:rPr>
              <a:t>1</a:t>
            </a:r>
            <a:endParaRPr lang="ko-KR" altLang="en-US" sz="1400" b="1" dirty="0" smtClean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109212" y="5606882"/>
            <a:ext cx="288032" cy="288032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400" b="1" dirty="0" smtClean="0">
                <a:solidFill>
                  <a:srgbClr val="FF0000"/>
                </a:solidFill>
                <a:latin typeface="+mj-ea"/>
                <a:ea typeface="+mj-ea"/>
              </a:rPr>
              <a:t>1</a:t>
            </a:r>
            <a:endParaRPr lang="ko-KR" altLang="en-US" sz="1400" b="1" dirty="0" smtClean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973308" y="5634065"/>
            <a:ext cx="46068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dirty="0" smtClean="0"/>
              <a:t>체크박스 체크가 되어있으면 </a:t>
            </a:r>
            <a:r>
              <a:rPr lang="ko-KR" altLang="en-US" sz="1100" dirty="0" err="1" smtClean="0"/>
              <a:t>신규글</a:t>
            </a:r>
            <a:r>
              <a:rPr lang="ko-KR" altLang="en-US" sz="1100" dirty="0" smtClean="0"/>
              <a:t> 작성 시 </a:t>
            </a:r>
            <a:r>
              <a:rPr lang="ko-KR" altLang="en-US" sz="1100" dirty="0" err="1" smtClean="0"/>
              <a:t>모바일기기에</a:t>
            </a:r>
            <a:r>
              <a:rPr lang="ko-KR" altLang="en-US" sz="1100" dirty="0" smtClean="0"/>
              <a:t> </a:t>
            </a:r>
            <a:r>
              <a:rPr lang="ko-KR" altLang="en-US" sz="1100" dirty="0" err="1" smtClean="0"/>
              <a:t>푸쉬알림</a:t>
            </a:r>
            <a:endParaRPr lang="ko-KR" altLang="en-US" sz="1100" dirty="0"/>
          </a:p>
        </p:txBody>
      </p:sp>
      <p:sp>
        <p:nvSpPr>
          <p:cNvPr id="22" name="직사각형 21"/>
          <p:cNvSpPr/>
          <p:nvPr/>
        </p:nvSpPr>
        <p:spPr>
          <a:xfrm>
            <a:off x="4278158" y="6525344"/>
            <a:ext cx="432048" cy="36004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300" dirty="0" smtClean="0">
                <a:solidFill>
                  <a:schemeClr val="tx1"/>
                </a:solidFill>
                <a:latin typeface="HY엽서M" pitchFamily="18" charset="-127"/>
                <a:ea typeface="HY엽서M" pitchFamily="18" charset="-127"/>
              </a:rPr>
              <a:t>9</a:t>
            </a:r>
            <a:endParaRPr lang="ko-KR" altLang="en-US" sz="1300" dirty="0" smtClean="0">
              <a:solidFill>
                <a:schemeClr val="tx1"/>
              </a:solidFill>
              <a:latin typeface="HY엽서M" pitchFamily="18" charset="-127"/>
              <a:ea typeface="HY엽서M" pitchFamily="18" charset="-127"/>
            </a:endParaRPr>
          </a:p>
        </p:txBody>
      </p:sp>
      <p:sp>
        <p:nvSpPr>
          <p:cNvPr id="23" name="오른쪽 화살표 22"/>
          <p:cNvSpPr/>
          <p:nvPr/>
        </p:nvSpPr>
        <p:spPr>
          <a:xfrm>
            <a:off x="6327750" y="2477853"/>
            <a:ext cx="482406" cy="319959"/>
          </a:xfrm>
          <a:prstGeom prst="rightArrow">
            <a:avLst>
              <a:gd name="adj1" fmla="val 23238"/>
              <a:gd name="adj2" fmla="val 58363"/>
            </a:avLst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16200000" scaled="0"/>
          </a:gra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sz="1300" dirty="0" smtClean="0">
              <a:solidFill>
                <a:schemeClr val="tx1"/>
              </a:solidFill>
              <a:latin typeface="HY엽서M" pitchFamily="18" charset="-127"/>
              <a:ea typeface="HY엽서M" pitchFamily="18" charset="-127"/>
            </a:endParaRPr>
          </a:p>
        </p:txBody>
      </p:sp>
      <p:pic>
        <p:nvPicPr>
          <p:cNvPr id="1026" name="Picture 2" descr="C:\UCWARE\WJ\SKOINFO Messenger\Download\Screenshot_2014-09-01-17-00-19.png"/>
          <p:cNvPicPr>
            <a:picLocks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877" y="1330553"/>
            <a:ext cx="2142000" cy="379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직사각형 1"/>
          <p:cNvSpPr/>
          <p:nvPr/>
        </p:nvSpPr>
        <p:spPr>
          <a:xfrm>
            <a:off x="6787791" y="2448828"/>
            <a:ext cx="2301123" cy="558200"/>
          </a:xfrm>
          <a:prstGeom prst="rect">
            <a:avLst/>
          </a:prstGeom>
          <a:noFill/>
          <a:ln w="38100">
            <a:solidFill>
              <a:srgbClr val="FF3399"/>
            </a:solidFill>
            <a:prstDash val="sysDash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sz="1300" dirty="0" smtClean="0">
              <a:solidFill>
                <a:srgbClr val="0E0060"/>
              </a:solidFill>
              <a:latin typeface="HY엽서M" pitchFamily="18" charset="-127"/>
              <a:ea typeface="HY엽서M" pitchFamily="18" charset="-127"/>
            </a:endParaRPr>
          </a:p>
        </p:txBody>
      </p:sp>
      <p:cxnSp>
        <p:nvCxnSpPr>
          <p:cNvPr id="14" name="직선 화살표 연결선 13"/>
          <p:cNvCxnSpPr>
            <a:stCxn id="2" idx="2"/>
          </p:cNvCxnSpPr>
          <p:nvPr/>
        </p:nvCxnSpPr>
        <p:spPr>
          <a:xfrm flipH="1">
            <a:off x="7938352" y="3007028"/>
            <a:ext cx="1" cy="2599854"/>
          </a:xfrm>
          <a:prstGeom prst="straightConnector1">
            <a:avLst/>
          </a:prstGeom>
          <a:ln w="38100">
            <a:solidFill>
              <a:srgbClr val="FF3399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" name="Picture 2" descr="C:\UCWARE\WJ\SKOINFO Messenger\Download\Screenshot_2014-09-01-17-00-19.png"/>
          <p:cNvPicPr>
            <a:picLocks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8601" b="56702"/>
          <a:stretch/>
        </p:blipFill>
        <p:spPr bwMode="auto">
          <a:xfrm>
            <a:off x="6075047" y="5606882"/>
            <a:ext cx="3013865" cy="9320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직사각형 31"/>
          <p:cNvSpPr/>
          <p:nvPr/>
        </p:nvSpPr>
        <p:spPr>
          <a:xfrm>
            <a:off x="7794336" y="5639654"/>
            <a:ext cx="288032" cy="288032"/>
          </a:xfrm>
          <a:prstGeom prst="rect">
            <a:avLst/>
          </a:prstGeom>
          <a:noFill/>
          <a:ln w="25400">
            <a:solidFill>
              <a:srgbClr val="FF3399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400" b="1" dirty="0" smtClean="0">
                <a:solidFill>
                  <a:srgbClr val="FF3399"/>
                </a:solidFill>
                <a:latin typeface="+mj-ea"/>
                <a:ea typeface="+mj-ea"/>
              </a:rPr>
              <a:t>2</a:t>
            </a:r>
            <a:endParaRPr lang="ko-KR" altLang="en-US" sz="1400" b="1" dirty="0" smtClean="0">
              <a:solidFill>
                <a:srgbClr val="FF3399"/>
              </a:solidFill>
              <a:latin typeface="+mj-ea"/>
              <a:ea typeface="+mj-ea"/>
            </a:endParaRPr>
          </a:p>
        </p:txBody>
      </p:sp>
      <p:sp>
        <p:nvSpPr>
          <p:cNvPr id="35" name="직사각형 34"/>
          <p:cNvSpPr/>
          <p:nvPr/>
        </p:nvSpPr>
        <p:spPr>
          <a:xfrm>
            <a:off x="109212" y="6062501"/>
            <a:ext cx="288032" cy="288032"/>
          </a:xfrm>
          <a:prstGeom prst="rect">
            <a:avLst/>
          </a:prstGeom>
          <a:noFill/>
          <a:ln w="25400">
            <a:solidFill>
              <a:srgbClr val="FF3399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400" b="1" dirty="0" smtClean="0">
                <a:solidFill>
                  <a:srgbClr val="FF3399"/>
                </a:solidFill>
                <a:latin typeface="+mj-ea"/>
                <a:ea typeface="+mj-ea"/>
              </a:rPr>
              <a:t>2</a:t>
            </a:r>
            <a:endParaRPr lang="ko-KR" altLang="en-US" sz="1400" b="1" dirty="0" smtClean="0">
              <a:solidFill>
                <a:srgbClr val="FF3399"/>
              </a:solidFill>
              <a:latin typeface="+mj-ea"/>
              <a:ea typeface="+mj-ea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69252" y="6062501"/>
            <a:ext cx="46068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dirty="0" smtClean="0"/>
              <a:t>현재 </a:t>
            </a:r>
            <a:r>
              <a:rPr lang="ko-KR" altLang="en-US" sz="1100" dirty="0" err="1" smtClean="0"/>
              <a:t>푸쉬알림이</a:t>
            </a:r>
            <a:r>
              <a:rPr lang="ko-KR" altLang="en-US" sz="1100" dirty="0" smtClean="0"/>
              <a:t> 정상 작동중인 화면</a:t>
            </a:r>
            <a:r>
              <a:rPr lang="en-US" altLang="ko-KR" sz="1100" dirty="0" smtClean="0"/>
              <a:t>(</a:t>
            </a:r>
            <a:r>
              <a:rPr lang="ko-KR" altLang="en-US" sz="1100" dirty="0" err="1" smtClean="0"/>
              <a:t>안드로이드기준</a:t>
            </a:r>
            <a:r>
              <a:rPr lang="en-US" altLang="ko-KR" sz="1100" dirty="0" smtClean="0"/>
              <a:t>)</a:t>
            </a:r>
            <a:endParaRPr lang="ko-KR" altLang="en-US" sz="1100" dirty="0"/>
          </a:p>
        </p:txBody>
      </p:sp>
    </p:spTree>
    <p:extLst>
      <p:ext uri="{BB962C8B-B14F-4D97-AF65-F5344CB8AC3E}">
        <p14:creationId xmlns="" xmlns:p14="http://schemas.microsoft.com/office/powerpoint/2010/main" val="614638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>
          <a:defRPr sz="1300" dirty="0" smtClean="0">
            <a:solidFill>
              <a:schemeClr val="tx1"/>
            </a:solidFill>
            <a:latin typeface="HY엽서M" pitchFamily="18" charset="-127"/>
            <a:ea typeface="HY엽서M" pitchFamily="18" charset="-127"/>
          </a:defRPr>
        </a:defPPr>
      </a:lstStyle>
      <a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924</TotalTime>
  <Words>470</Words>
  <Application>Microsoft Office PowerPoint</Application>
  <PresentationFormat>화면 슬라이드 쇼(4:3)</PresentationFormat>
  <Paragraphs>92</Paragraphs>
  <Slides>10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10</vt:i4>
      </vt:variant>
    </vt:vector>
  </HeadingPairs>
  <TitlesOfParts>
    <vt:vector size="11" baseType="lpstr">
      <vt:lpstr>Office 테마</vt:lpstr>
      <vt:lpstr>군산시청 시정알리미 앱</vt:lpstr>
      <vt:lpstr>목      차</vt:lpstr>
      <vt:lpstr>앱 다운로드</vt:lpstr>
      <vt:lpstr>화 면 구 성(메인)</vt:lpstr>
      <vt:lpstr> 상〮하단메뉴 기능</vt:lpstr>
      <vt:lpstr>1. 시 정 뉴 스</vt:lpstr>
      <vt:lpstr>2. 주 간 영 상</vt:lpstr>
      <vt:lpstr>3. 소 셜 뉴 스</vt:lpstr>
      <vt:lpstr>4. 푸쉬메시지설정</vt:lpstr>
      <vt:lpstr>슬라이드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군산시 버스정보시스템(BIS) 모바일 앱(mobile App) 활용</dc:title>
  <dc:creator>user</dc:creator>
  <cp:lastModifiedBy>B020104</cp:lastModifiedBy>
  <cp:revision>74</cp:revision>
  <dcterms:created xsi:type="dcterms:W3CDTF">2014-06-21T05:39:14Z</dcterms:created>
  <dcterms:modified xsi:type="dcterms:W3CDTF">2015-06-15T04:05:23Z</dcterms:modified>
</cp:coreProperties>
</file>