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63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7" r:id="rId2"/>
    <p:sldId id="1015" r:id="rId3"/>
    <p:sldId id="1016" r:id="rId4"/>
    <p:sldId id="986" r:id="rId5"/>
    <p:sldId id="960" r:id="rId6"/>
    <p:sldId id="973" r:id="rId7"/>
    <p:sldId id="990" r:id="rId8"/>
    <p:sldId id="989" r:id="rId9"/>
    <p:sldId id="991" r:id="rId10"/>
    <p:sldId id="992" r:id="rId11"/>
    <p:sldId id="993" r:id="rId12"/>
    <p:sldId id="998" r:id="rId13"/>
    <p:sldId id="999" r:id="rId14"/>
    <p:sldId id="1000" r:id="rId15"/>
    <p:sldId id="1002" r:id="rId16"/>
    <p:sldId id="1001" r:id="rId17"/>
    <p:sldId id="988" r:id="rId18"/>
    <p:sldId id="1003" r:id="rId19"/>
    <p:sldId id="1004" r:id="rId20"/>
    <p:sldId id="1006" r:id="rId21"/>
    <p:sldId id="1005" r:id="rId22"/>
    <p:sldId id="1007" r:id="rId23"/>
    <p:sldId id="1008" r:id="rId24"/>
    <p:sldId id="1009" r:id="rId25"/>
    <p:sldId id="1010" r:id="rId26"/>
    <p:sldId id="1011" r:id="rId27"/>
    <p:sldId id="1012" r:id="rId28"/>
    <p:sldId id="1017" r:id="rId29"/>
    <p:sldId id="1018" r:id="rId30"/>
    <p:sldId id="1019" r:id="rId31"/>
    <p:sldId id="1020" r:id="rId32"/>
    <p:sldId id="1021" r:id="rId33"/>
    <p:sldId id="1022" r:id="rId34"/>
    <p:sldId id="1023" r:id="rId35"/>
    <p:sldId id="1043" r:id="rId36"/>
    <p:sldId id="1046" r:id="rId37"/>
    <p:sldId id="1024" r:id="rId38"/>
    <p:sldId id="1025" r:id="rId39"/>
    <p:sldId id="1026" r:id="rId40"/>
    <p:sldId id="1027" r:id="rId41"/>
    <p:sldId id="1028" r:id="rId42"/>
    <p:sldId id="1029" r:id="rId43"/>
    <p:sldId id="1030" r:id="rId44"/>
    <p:sldId id="1031" r:id="rId45"/>
    <p:sldId id="1032" r:id="rId46"/>
    <p:sldId id="1033" r:id="rId47"/>
    <p:sldId id="1034" r:id="rId48"/>
    <p:sldId id="1035" r:id="rId49"/>
    <p:sldId id="1044" r:id="rId50"/>
    <p:sldId id="1045" r:id="rId51"/>
    <p:sldId id="1036" r:id="rId52"/>
    <p:sldId id="1049" r:id="rId53"/>
    <p:sldId id="1037" r:id="rId54"/>
    <p:sldId id="1038" r:id="rId55"/>
    <p:sldId id="1039" r:id="rId56"/>
    <p:sldId id="1050" r:id="rId57"/>
    <p:sldId id="1040" r:id="rId58"/>
    <p:sldId id="1047" r:id="rId59"/>
    <p:sldId id="1041" r:id="rId60"/>
    <p:sldId id="1042" r:id="rId61"/>
  </p:sldIdLst>
  <p:sldSz cx="9906000" cy="6858000" type="A4"/>
  <p:notesSz cx="6669088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HY그래픽M" pitchFamily="18" charset="-127"/>
        <a:ea typeface="HY그래픽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FF9900"/>
    <a:srgbClr val="5F5F5F"/>
    <a:srgbClr val="BDFFFF"/>
    <a:srgbClr val="99CCFF"/>
    <a:srgbClr val="E8D8BA"/>
    <a:srgbClr val="EAEAEA"/>
    <a:srgbClr val="FFFF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85" autoAdjust="0"/>
    <p:restoredTop sz="94375" autoAdjust="0"/>
  </p:normalViewPr>
  <p:slideViewPr>
    <p:cSldViewPr snapToObjects="1">
      <p:cViewPr>
        <p:scale>
          <a:sx n="75" d="100"/>
          <a:sy n="75" d="100"/>
        </p:scale>
        <p:origin x="-480" y="-678"/>
      </p:cViewPr>
      <p:guideLst>
        <p:guide orient="horz" pos="3974"/>
        <p:guide orient="horz" pos="845"/>
        <p:guide orient="horz"/>
        <p:guide orient="horz" pos="1979"/>
        <p:guide orient="horz" pos="346"/>
        <p:guide orient="horz" pos="2478"/>
        <p:guide orient="horz" pos="2432"/>
        <p:guide pos="5932"/>
        <p:guide pos="3120"/>
        <p:guide pos="308"/>
        <p:guide pos="4572"/>
        <p:guide pos="580"/>
        <p:guide pos="5660"/>
      </p:guideLst>
    </p:cSldViewPr>
  </p:slideViewPr>
  <p:outlineViewPr>
    <p:cViewPr>
      <p:scale>
        <a:sx n="30" d="100"/>
        <a:sy n="30" d="100"/>
      </p:scale>
      <p:origin x="0" y="0"/>
    </p:cViewPr>
    <p:sldLst>
      <p:sld r:id="rId1" collapse="1"/>
    </p:sldLst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notesViewPr>
    <p:cSldViewPr snapToObjects="1">
      <p:cViewPr varScale="1">
        <p:scale>
          <a:sx n="56" d="100"/>
          <a:sy n="56" d="100"/>
        </p:scale>
        <p:origin x="-1788" y="-7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154" cy="49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7" rIns="93616" bIns="46807" numCol="1" anchor="t" anchorCtr="0" compatLnSpc="1">
            <a:prstTxWarp prst="textNoShape">
              <a:avLst/>
            </a:prstTxWarp>
          </a:bodyPr>
          <a:lstStyle>
            <a:lvl1pPr algn="l" defTabSz="935305">
              <a:buFontTx/>
              <a:buNone/>
              <a:defRPr>
                <a:latin typeface="돋움" pitchFamily="50" charset="-127"/>
                <a:ea typeface="돋움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1934" y="0"/>
            <a:ext cx="2887154" cy="49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7" rIns="93616" bIns="46807" numCol="1" anchor="t" anchorCtr="0" compatLnSpc="1">
            <a:prstTxWarp prst="textNoShape">
              <a:avLst/>
            </a:prstTxWarp>
          </a:bodyPr>
          <a:lstStyle>
            <a:lvl1pPr algn="r" defTabSz="935305">
              <a:buFontTx/>
              <a:buNone/>
              <a:defRPr>
                <a:latin typeface="돋움" pitchFamily="50" charset="-127"/>
                <a:ea typeface="돋움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384"/>
            <a:ext cx="2887154" cy="49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7" rIns="93616" bIns="46807" numCol="1" anchor="b" anchorCtr="0" compatLnSpc="1">
            <a:prstTxWarp prst="textNoShape">
              <a:avLst/>
            </a:prstTxWarp>
          </a:bodyPr>
          <a:lstStyle>
            <a:lvl1pPr algn="l" defTabSz="935305">
              <a:buFontTx/>
              <a:buNone/>
              <a:defRPr>
                <a:latin typeface="돋움" pitchFamily="50" charset="-127"/>
                <a:ea typeface="돋움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1934" y="9432384"/>
            <a:ext cx="2887154" cy="49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6" tIns="46807" rIns="93616" bIns="46807" numCol="1" anchor="b" anchorCtr="0" compatLnSpc="1">
            <a:prstTxWarp prst="textNoShape">
              <a:avLst/>
            </a:prstTxWarp>
          </a:bodyPr>
          <a:lstStyle>
            <a:lvl1pPr algn="r" defTabSz="935305">
              <a:buFontTx/>
              <a:buNone/>
              <a:defRPr>
                <a:latin typeface="돋움" pitchFamily="50" charset="-127"/>
                <a:ea typeface="돋움" pitchFamily="50" charset="-127"/>
              </a:defRPr>
            </a:lvl1pPr>
          </a:lstStyle>
          <a:p>
            <a:pPr>
              <a:defRPr/>
            </a:pPr>
            <a:fld id="{143CA494-6F76-404C-8AFE-DA9D2221782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2651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137" cy="49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3" tIns="45501" rIns="91003" bIns="45501" numCol="1" anchor="t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26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0"/>
            <a:ext cx="2890137" cy="49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3" tIns="45501" rIns="91003" bIns="45501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7700" y="744538"/>
            <a:ext cx="537686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6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8102" y="4714653"/>
            <a:ext cx="5332884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3" tIns="45501" rIns="91003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426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3" tIns="45501" rIns="91003" bIns="45501" numCol="1" anchor="b" anchorCtr="0" compatLnSpc="1">
            <a:prstTxWarp prst="textNoShape">
              <a:avLst/>
            </a:prstTxWarp>
          </a:bodyPr>
          <a:lstStyle>
            <a:lvl1pPr algn="l">
              <a:buFontTx/>
              <a:buNone/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26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3" tIns="45501" rIns="91003" bIns="45501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6396F2D-FEC7-493E-9BE9-3C314E43BC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4769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F64685-63EB-41BD-9908-139403977B39}" type="slidenum">
              <a:rPr lang="en-US" altLang="ko-KR" smtClean="0"/>
              <a:pPr/>
              <a:t>163</a:t>
            </a:fld>
            <a:endParaRPr lang="en-US" altLang="ko-KR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172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173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174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175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176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177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178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179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180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181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30B8DD-3F98-44EB-98C9-615E3673CCEB}" type="slidenum">
              <a:rPr lang="en-US" altLang="ko-KR" smtClean="0"/>
              <a:pPr/>
              <a:t>164</a:t>
            </a:fld>
            <a:endParaRPr lang="en-US" altLang="ko-KR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182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183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184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185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186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187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188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189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D5740CCE-AE9A-4030-9A95-C84BA29DB4BC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190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44F43-D92A-424D-B9C4-04D36053D975}" type="slidenum">
              <a:rPr lang="en-US" altLang="ko-KR" smtClean="0"/>
              <a:pPr/>
              <a:t>191</a:t>
            </a:fld>
            <a:endParaRPr lang="en-US" altLang="ko-KR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30B8DD-3F98-44EB-98C9-615E3673CCEB}" type="slidenum">
              <a:rPr lang="en-US" altLang="ko-KR" smtClean="0"/>
              <a:pPr/>
              <a:t>165</a:t>
            </a:fld>
            <a:endParaRPr lang="en-US" altLang="ko-KR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6C4FA9-03D1-4195-873B-8855CC204FAC}" type="slidenum">
              <a:rPr lang="en-US" altLang="ko-KR" smtClean="0"/>
              <a:pPr/>
              <a:t>192</a:t>
            </a:fld>
            <a:endParaRPr lang="en-US" altLang="ko-KR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38E34333-539F-4C8B-A18E-99D1A32ECCA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193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90508563-FCD9-4603-B728-BE421E1760DE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194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0D8D26FE-40BB-46E0-9B3E-3C32E1C055B9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195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64FD2465-66E9-44A7-9F8E-25EDBB52C11B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196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64FD2465-66E9-44A7-9F8E-25EDBB52C11B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197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64FD2465-66E9-44A7-9F8E-25EDBB52C11B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198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6D160628-FD43-4E0C-9407-0ED2BDBCB488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199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7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7F5EBF16-31EE-428A-88A6-2B4F955F5DD8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200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A45A01D5-B7A2-4293-A2B8-DFC3BF0176CB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201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9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F1FDF1-7373-4B70-9321-F1FC59268206}" type="slidenum">
              <a:rPr lang="en-US" altLang="ko-KR" smtClean="0"/>
              <a:pPr/>
              <a:t>166</a:t>
            </a:fld>
            <a:endParaRPr lang="en-US" altLang="ko-KR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B6269D67-42D0-435A-A981-ED7A6611A04F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202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1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F5264F3A-65DB-40A8-AC4C-8EFC2CE5B92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203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3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B6104A68-0221-4CFB-A82A-6FF2934D0235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204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5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4D40EF5D-537B-4D1F-A986-3868F7E1232F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205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7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0770F3F0-C921-4579-A995-8DF9FA8298B2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206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9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EA1F1673-AE72-4015-A778-47A43E65270E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207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1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719AD995-BCBF-4738-9485-BB62E9D4183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208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DC0AACBB-2560-47F6-BA72-A83874883235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209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BD3E3C42-38CB-4D35-B02A-4E5B8A83E681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210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7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BD3E3C42-38CB-4D35-B02A-4E5B8A83E681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211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7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F1FDF1-7373-4B70-9321-F1FC59268206}" type="slidenum">
              <a:rPr lang="en-US" altLang="ko-KR" smtClean="0"/>
              <a:pPr/>
              <a:t>167</a:t>
            </a:fld>
            <a:endParaRPr lang="en-US" altLang="ko-KR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BD3E3C42-38CB-4D35-B02A-4E5B8A83E681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212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7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EEC08925-7331-4731-A6EB-EF83B6C45F13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213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9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EEC08925-7331-4731-A6EB-EF83B6C45F13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214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9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98C8CFDD-2504-40F9-9FAD-A5ADD954AC06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215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1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5F0EE385-1A87-4419-ABA2-CA018831687D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216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3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DFDA0F53-C625-4FDB-B7CD-76948F94DB5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217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DFDA0F53-C625-4FDB-B7CD-76948F94DB5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218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39B65D63-E3AE-4372-9B0D-D4B77EBCCEB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219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8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39B65D63-E3AE-4372-9B0D-D4B77EBCCEBA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220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8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03" tIns="45501" rIns="91003" bIns="45501" anchor="b"/>
          <a:lstStyle/>
          <a:p>
            <a:pPr algn="r"/>
            <a:fld id="{D737458A-00CA-45B7-B52C-8D62DA8F48FF}" type="slidenum">
              <a:rPr lang="en-US" altLang="ko-KR">
                <a:latin typeface="굴림" pitchFamily="50" charset="-127"/>
                <a:ea typeface="굴림" pitchFamily="50" charset="-127"/>
              </a:rPr>
              <a:pPr algn="r"/>
              <a:t>221</a:t>
            </a:fld>
            <a:endParaRPr lang="en-US" altLang="ko-KR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제안목적 </a:t>
            </a:r>
            <a:r>
              <a:rPr lang="en-US" altLang="ko-KR" smtClean="0"/>
              <a:t>-&gt; </a:t>
            </a:r>
            <a:r>
              <a:rPr lang="ko-KR" altLang="en-US" smtClean="0"/>
              <a:t>구축목표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168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46113" y="744538"/>
            <a:ext cx="5376862" cy="3722687"/>
          </a:xfrm>
          <a:ln/>
        </p:spPr>
      </p:sp>
      <p:sp>
        <p:nvSpPr>
          <p:cNvPr id="212995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66750" y="4714875"/>
            <a:ext cx="5335588" cy="4467225"/>
          </a:xfrm>
          <a:noFill/>
          <a:ln/>
        </p:spPr>
        <p:txBody>
          <a:bodyPr lIns="91440" tIns="45720" rIns="91440" bIns="45720"/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01380" name="슬라이드 번호 개체 틀 3"/>
          <p:cNvSpPr txBox="1">
            <a:spLocks noGrp="1"/>
          </p:cNvSpPr>
          <p:nvPr/>
        </p:nvSpPr>
        <p:spPr bwMode="auto">
          <a:xfrm>
            <a:off x="3776663" y="9428163"/>
            <a:ext cx="2890837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34B6734-EF87-4A3D-85C4-58D4D3D90B4C}" type="slidenum">
              <a:rPr kumimoji="0" lang="ko-KR" altLang="en-US">
                <a:latin typeface="+mn-lt"/>
                <a:ea typeface="+mn-ea"/>
              </a:rPr>
              <a:pPr algn="r">
                <a:defRPr/>
              </a:pPr>
              <a:t>222</a:t>
            </a:fld>
            <a:endParaRPr kumimoji="0" lang="ko-KR" altLang="en-US"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169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170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232F28-A375-4285-8BB5-566AFED75F5A}" type="slidenum">
              <a:rPr lang="en-US" altLang="ko-KR" smtClean="0"/>
              <a:pPr/>
              <a:t>171</a:t>
            </a:fld>
            <a:endParaRPr lang="en-US" altLang="ko-KR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dirty="0" smtClean="0"/>
              <a:t>제안목적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구축목표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620713"/>
            <a:ext cx="8915400" cy="1536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85013" y="98425"/>
            <a:ext cx="2325687" cy="20589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" y="98425"/>
            <a:ext cx="6824663" cy="2058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98425"/>
            <a:ext cx="6604000" cy="2698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95300" y="620713"/>
            <a:ext cx="4381500" cy="1536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620713"/>
            <a:ext cx="4381500" cy="1536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620713"/>
            <a:ext cx="8915400" cy="1536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620713"/>
            <a:ext cx="4381500" cy="15367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620713"/>
            <a:ext cx="4381500" cy="15367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3" descr="contents_bars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79388"/>
            <a:ext cx="99012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9" name="Text Box 35"/>
          <p:cNvSpPr txBox="1">
            <a:spLocks noChangeArrowheads="1"/>
          </p:cNvSpPr>
          <p:nvPr userDrawn="1"/>
        </p:nvSpPr>
        <p:spPr bwMode="auto">
          <a:xfrm>
            <a:off x="4406900" y="6594475"/>
            <a:ext cx="108585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1000" b="1">
                <a:latin typeface="돋움" pitchFamily="50" charset="-127"/>
                <a:ea typeface="돋움" pitchFamily="50" charset="-127"/>
              </a:rPr>
              <a:t>[</a:t>
            </a:r>
            <a:fld id="{09BB179D-6CD9-4D61-80A8-F0A4BBB1CAFC}" type="slidenum">
              <a:rPr lang="en-US" altLang="ko-KR" sz="1000" b="1">
                <a:latin typeface="돋움" pitchFamily="50" charset="-127"/>
                <a:ea typeface="돋움" pitchFamily="50" charset="-127"/>
              </a:rPr>
              <a:pPr algn="ctr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b="1">
                <a:latin typeface="돋움" pitchFamily="50" charset="-127"/>
                <a:ea typeface="돋움" pitchFamily="50" charset="-127"/>
              </a:rPr>
              <a:t>]</a:t>
            </a:r>
          </a:p>
        </p:txBody>
      </p:sp>
      <p:sp>
        <p:nvSpPr>
          <p:cNvPr id="1062" name="Line 38"/>
          <p:cNvSpPr>
            <a:spLocks noChangeShapeType="1"/>
          </p:cNvSpPr>
          <p:nvPr userDrawn="1"/>
        </p:nvSpPr>
        <p:spPr bwMode="auto">
          <a:xfrm>
            <a:off x="0" y="6553200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ko-KR" altLang="en-US"/>
          </a:p>
        </p:txBody>
      </p:sp>
      <p:sp>
        <p:nvSpPr>
          <p:cNvPr id="717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98425"/>
            <a:ext cx="6604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9" name="Text Box 35"/>
          <p:cNvSpPr txBox="1">
            <a:spLocks noChangeArrowheads="1"/>
          </p:cNvSpPr>
          <p:nvPr userDrawn="1"/>
        </p:nvSpPr>
        <p:spPr bwMode="auto">
          <a:xfrm>
            <a:off x="4406900" y="6594475"/>
            <a:ext cx="108585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1000" b="1">
                <a:latin typeface="돋움" pitchFamily="50" charset="-127"/>
                <a:ea typeface="돋움" pitchFamily="50" charset="-127"/>
              </a:rPr>
              <a:t>[</a:t>
            </a:r>
            <a:fld id="{09BB179D-6CD9-4D61-80A8-F0A4BBB1CAFC}" type="slidenum">
              <a:rPr lang="en-US" altLang="ko-KR" sz="1000" b="1">
                <a:latin typeface="돋움" pitchFamily="50" charset="-127"/>
                <a:ea typeface="돋움" pitchFamily="50" charset="-127"/>
              </a:rPr>
              <a:pPr algn="ctr">
                <a:spcBef>
                  <a:spcPct val="50000"/>
                </a:spcBef>
                <a:defRPr/>
              </a:pPr>
              <a:t>‹#›</a:t>
            </a:fld>
            <a:r>
              <a:rPr lang="en-US" altLang="ko-KR" sz="1000" b="1">
                <a:latin typeface="돋움" pitchFamily="50" charset="-127"/>
                <a:ea typeface="돋움" pitchFamily="50" charset="-127"/>
              </a:rPr>
              <a:t>]</a:t>
            </a:r>
          </a:p>
        </p:txBody>
      </p:sp>
      <p:pic>
        <p:nvPicPr>
          <p:cNvPr id="21" name="Picture 8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81958" y="142852"/>
            <a:ext cx="2000264" cy="31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그룹 14"/>
          <p:cNvGrpSpPr>
            <a:grpSpLocks/>
          </p:cNvGrpSpPr>
          <p:nvPr userDrawn="1"/>
        </p:nvGrpSpPr>
        <p:grpSpPr bwMode="auto">
          <a:xfrm>
            <a:off x="7881990" y="6570711"/>
            <a:ext cx="2143108" cy="287313"/>
            <a:chOff x="3419872" y="5528292"/>
            <a:chExt cx="2775214" cy="351041"/>
          </a:xfrm>
        </p:grpSpPr>
        <p:pic>
          <p:nvPicPr>
            <p:cNvPr id="23" name="그림 12" descr="대한주택관리사협회심볼.png"/>
            <p:cNvPicPr>
              <a:picLocks noChangeAspect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419872" y="5531322"/>
              <a:ext cx="360039" cy="336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직사각형 23"/>
            <p:cNvSpPr/>
            <p:nvPr/>
          </p:nvSpPr>
          <p:spPr>
            <a:xfrm>
              <a:off x="3530184" y="5528292"/>
              <a:ext cx="2664902" cy="3510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그래픽M" pitchFamily="18" charset="-127"/>
                  <a:ea typeface="HY그래픽M" pitchFamily="18" charset="-127"/>
                </a:rPr>
                <a:t>대한주택관리사협회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b="1">
          <a:solidFill>
            <a:schemeClr val="tx1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284163" indent="-284163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8575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kumimoji="1" sz="1200">
          <a:solidFill>
            <a:schemeClr val="tx1"/>
          </a:solidFill>
          <a:latin typeface="+mn-lt"/>
          <a:ea typeface="+mn-ea"/>
        </a:defRPr>
      </a:lvl2pPr>
      <a:lvl3pPr marL="1236663" indent="-28575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6557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HY그래픽M" pitchFamily="18" charset="-127"/>
          <a:ea typeface="HY그래픽M" pitchFamily="18" charset="-127"/>
        </a:defRPr>
      </a:lvl4pPr>
      <a:lvl5pPr marL="2074863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HY그래픽M" pitchFamily="18" charset="-127"/>
          <a:ea typeface="HY그래픽M" pitchFamily="18" charset="-127"/>
        </a:defRPr>
      </a:lvl5pPr>
      <a:lvl6pPr marL="2532063" indent="-228600" algn="l" rtl="0" fontAlgn="base" latinLnBrk="1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HY그래픽M" pitchFamily="18" charset="-127"/>
          <a:ea typeface="HY그래픽M" pitchFamily="18" charset="-127"/>
        </a:defRPr>
      </a:lvl6pPr>
      <a:lvl7pPr marL="2989263" indent="-228600" algn="l" rtl="0" fontAlgn="base" latinLnBrk="1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HY그래픽M" pitchFamily="18" charset="-127"/>
          <a:ea typeface="HY그래픽M" pitchFamily="18" charset="-127"/>
        </a:defRPr>
      </a:lvl7pPr>
      <a:lvl8pPr marL="3446463" indent="-228600" algn="l" rtl="0" fontAlgn="base" latinLnBrk="1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HY그래픽M" pitchFamily="18" charset="-127"/>
          <a:ea typeface="HY그래픽M" pitchFamily="18" charset="-127"/>
        </a:defRPr>
      </a:lvl8pPr>
      <a:lvl9pPr marL="3903663" indent="-228600" algn="l" rtl="0" fontAlgn="base" latinLnBrk="1">
        <a:spcBef>
          <a:spcPct val="20000"/>
        </a:spcBef>
        <a:spcAft>
          <a:spcPct val="0"/>
        </a:spcAft>
        <a:buChar char="»"/>
        <a:defRPr kumimoji="1" sz="1100">
          <a:solidFill>
            <a:schemeClr val="tx1"/>
          </a:solidFill>
          <a:latin typeface="HY그래픽M" pitchFamily="18" charset="-127"/>
          <a:ea typeface="HY그래픽M" pitchFamily="18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1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png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0.jpeg"/><Relationship Id="rId5" Type="http://schemas.openxmlformats.org/officeDocument/2006/relationships/image" Target="../media/image7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6.jpeg"/><Relationship Id="rId9" Type="http://schemas.openxmlformats.org/officeDocument/2006/relationships/oleObject" Target="../embeddings/oleObject3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6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3"/>
          <p:cNvSpPr>
            <a:spLocks noChangeArrowheads="1"/>
          </p:cNvSpPr>
          <p:nvPr/>
        </p:nvSpPr>
        <p:spPr bwMode="auto">
          <a:xfrm>
            <a:off x="0" y="6669088"/>
            <a:ext cx="9906000" cy="18891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0" y="6597674"/>
            <a:ext cx="9906000" cy="2603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b="1">
                <a:latin typeface="굴림체" pitchFamily="49" charset="-127"/>
                <a:ea typeface="굴림체" pitchFamily="49" charset="-127"/>
              </a:rPr>
              <a:t>www.Khmais.net</a:t>
            </a:r>
            <a:endParaRPr kumimoji="0" lang="ko-KR" altLang="en-US" sz="1050">
              <a:latin typeface="돋움체" pitchFamily="49" charset="-127"/>
              <a:ea typeface="돋움체" pitchFamily="49" charset="-127"/>
            </a:endParaRPr>
          </a:p>
        </p:txBody>
      </p:sp>
      <p:pic>
        <p:nvPicPr>
          <p:cNvPr id="11" name="그림 25" descr="장기수선계획관리시스템표지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664" y="2428776"/>
            <a:ext cx="6500858" cy="632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4"/>
          <p:cNvSpPr txBox="1">
            <a:spLocks noChangeArrowheads="1"/>
          </p:cNvSpPr>
          <p:nvPr/>
        </p:nvSpPr>
        <p:spPr bwMode="auto">
          <a:xfrm>
            <a:off x="2312074" y="3349490"/>
            <a:ext cx="5737270" cy="50359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36000" tIns="36000" rIns="36000" bIns="36000">
            <a:spAutoFit/>
          </a:bodyPr>
          <a:lstStyle/>
          <a:p>
            <a:pPr algn="ctr">
              <a:defRPr/>
            </a:pPr>
            <a:r>
              <a:rPr lang="ko-KR" altLang="en-US" sz="2800" b="1" dirty="0" smtClean="0">
                <a:solidFill>
                  <a:srgbClr val="002060"/>
                </a:solidFill>
                <a:latin typeface="+mj-ea"/>
                <a:ea typeface="+mj-ea"/>
              </a:rPr>
              <a:t>시스템  사용설명</a:t>
            </a:r>
            <a:endParaRPr lang="en-US" altLang="ko-KR" sz="28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1" name="Group 90"/>
          <p:cNvGrpSpPr>
            <a:grpSpLocks/>
          </p:cNvGrpSpPr>
          <p:nvPr/>
        </p:nvGrpSpPr>
        <p:grpSpPr bwMode="auto">
          <a:xfrm>
            <a:off x="8072005" y="1858920"/>
            <a:ext cx="881523" cy="696511"/>
            <a:chOff x="165" y="1783"/>
            <a:chExt cx="982" cy="1003"/>
          </a:xfrm>
        </p:grpSpPr>
        <p:sp>
          <p:nvSpPr>
            <p:cNvPr id="52" name="Oval 91"/>
            <p:cNvSpPr>
              <a:spLocks noChangeArrowheads="1"/>
            </p:cNvSpPr>
            <p:nvPr/>
          </p:nvSpPr>
          <p:spPr bwMode="gray">
            <a:xfrm>
              <a:off x="165" y="1783"/>
              <a:ext cx="982" cy="1003"/>
            </a:xfrm>
            <a:prstGeom prst="ellipse">
              <a:avLst/>
            </a:prstGeom>
            <a:gradFill rotWithShape="1">
              <a:gsLst>
                <a:gs pos="0">
                  <a:srgbClr val="AAC6E4"/>
                </a:gs>
                <a:gs pos="50000">
                  <a:srgbClr val="F0F5FA"/>
                </a:gs>
                <a:gs pos="100000">
                  <a:srgbClr val="AAC6E4"/>
                </a:gs>
              </a:gsLst>
              <a:lin ang="0" scaled="1"/>
            </a:gradFill>
            <a:ln w="9525">
              <a:round/>
              <a:headEnd/>
              <a:tailEnd/>
            </a:ln>
            <a:scene3d>
              <a:camera prst="legacyObliqueTopRight"/>
              <a:lightRig rig="legacyFlat4" dir="b"/>
            </a:scene3d>
            <a:sp3d extrusionH="74600" prstMaterial="legacyMatte">
              <a:bevelT w="13500" h="13500" prst="angle"/>
              <a:bevelB w="13500" h="13500" prst="angle"/>
              <a:extrusionClr>
                <a:srgbClr val="AAC6E4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buFont typeface="Wingdings" pitchFamily="2" charset="2"/>
                <a:buNone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3" name="Oval 92"/>
            <p:cNvSpPr>
              <a:spLocks noChangeArrowheads="1"/>
            </p:cNvSpPr>
            <p:nvPr/>
          </p:nvSpPr>
          <p:spPr bwMode="gray">
            <a:xfrm>
              <a:off x="196" y="1819"/>
              <a:ext cx="918" cy="931"/>
            </a:xfrm>
            <a:prstGeom prst="ellipse">
              <a:avLst/>
            </a:prstGeom>
            <a:solidFill>
              <a:srgbClr val="AAC6E4"/>
            </a:solidFill>
            <a:ln w="9525">
              <a:noFill/>
              <a:round/>
              <a:headEnd/>
              <a:tailEnd/>
            </a:ln>
          </p:spPr>
          <p:txBody>
            <a:bodyPr wrap="none" tIns="0" bIns="0" anchor="ctr"/>
            <a:lstStyle/>
            <a:p>
              <a:pPr algn="ctr">
                <a:buFont typeface="Wingdings" pitchFamily="2" charset="2"/>
                <a:buNone/>
              </a:pPr>
              <a:endParaRPr lang="ko-KR" altLang="en-US" dirty="0">
                <a:solidFill>
                  <a:srgbClr val="FFC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4" name="Oval 93"/>
            <p:cNvSpPr>
              <a:spLocks noChangeArrowheads="1"/>
            </p:cNvSpPr>
            <p:nvPr/>
          </p:nvSpPr>
          <p:spPr bwMode="gray">
            <a:xfrm>
              <a:off x="218" y="1849"/>
              <a:ext cx="874" cy="45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tIns="0" bIns="0" anchor="ctr"/>
            <a:lstStyle/>
            <a:p>
              <a:pPr algn="ctr">
                <a:buFont typeface="Wingdings" pitchFamily="2" charset="2"/>
                <a:buNone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접수 메일 화면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204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가입 완료 메일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,SMS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발송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확인 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– </a:t>
              </a:r>
              <a:r>
                <a:rPr lang="ko-KR" altLang="en-US" sz="13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승인 대기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직사각형 21"/>
          <p:cNvSpPr/>
          <p:nvPr/>
        </p:nvSpPr>
        <p:spPr>
          <a:xfrm>
            <a:off x="6310322" y="6213497"/>
            <a:ext cx="3527425" cy="28733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다음페이지 계속</a:t>
            </a:r>
          </a:p>
        </p:txBody>
      </p:sp>
      <p:pic>
        <p:nvPicPr>
          <p:cNvPr id="37" name="Picture 28" descr="user_gr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6083" y="1714488"/>
            <a:ext cx="966788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직사각형 33"/>
          <p:cNvSpPr/>
          <p:nvPr/>
        </p:nvSpPr>
        <p:spPr>
          <a:xfrm>
            <a:off x="7453330" y="2973414"/>
            <a:ext cx="1857388" cy="6477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관리자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 대기화면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0" name="_x165859944" descr="EMB000003cc2b8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0076" y="1324357"/>
            <a:ext cx="5739034" cy="3604841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41" name="_x20260576" descr="DRW000003cc2ba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61806" y="3429000"/>
            <a:ext cx="5020349" cy="2784497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57" name="직사각형 56"/>
          <p:cNvSpPr/>
          <p:nvPr/>
        </p:nvSpPr>
        <p:spPr>
          <a:xfrm>
            <a:off x="666720" y="1024362"/>
            <a:ext cx="1857388" cy="26149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 승인 접수 메일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381496" y="6228154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관리자 화면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809596" y="4995876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화면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Group 90"/>
          <p:cNvGrpSpPr>
            <a:grpSpLocks/>
          </p:cNvGrpSpPr>
          <p:nvPr/>
        </p:nvGrpSpPr>
        <p:grpSpPr bwMode="auto">
          <a:xfrm>
            <a:off x="7375858" y="1358854"/>
            <a:ext cx="881523" cy="696511"/>
            <a:chOff x="165" y="1783"/>
            <a:chExt cx="982" cy="1003"/>
          </a:xfrm>
        </p:grpSpPr>
        <p:sp>
          <p:nvSpPr>
            <p:cNvPr id="52" name="Oval 91"/>
            <p:cNvSpPr>
              <a:spLocks noChangeArrowheads="1"/>
            </p:cNvSpPr>
            <p:nvPr/>
          </p:nvSpPr>
          <p:spPr bwMode="gray">
            <a:xfrm>
              <a:off x="165" y="1783"/>
              <a:ext cx="982" cy="1003"/>
            </a:xfrm>
            <a:prstGeom prst="ellipse">
              <a:avLst/>
            </a:prstGeom>
            <a:gradFill rotWithShape="1">
              <a:gsLst>
                <a:gs pos="0">
                  <a:srgbClr val="AAC6E4"/>
                </a:gs>
                <a:gs pos="50000">
                  <a:srgbClr val="F0F5FA"/>
                </a:gs>
                <a:gs pos="100000">
                  <a:srgbClr val="AAC6E4"/>
                </a:gs>
              </a:gsLst>
              <a:lin ang="0" scaled="1"/>
            </a:gradFill>
            <a:ln w="9525">
              <a:round/>
              <a:headEnd/>
              <a:tailEnd/>
            </a:ln>
            <a:scene3d>
              <a:camera prst="legacyObliqueTopRight"/>
              <a:lightRig rig="legacyFlat4" dir="b"/>
            </a:scene3d>
            <a:sp3d extrusionH="74600" prstMaterial="legacyMatte">
              <a:bevelT w="13500" h="13500" prst="angle"/>
              <a:bevelB w="13500" h="13500" prst="angle"/>
              <a:extrusionClr>
                <a:srgbClr val="AAC6E4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buFont typeface="Wingdings" pitchFamily="2" charset="2"/>
                <a:buNone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3" name="Oval 92"/>
            <p:cNvSpPr>
              <a:spLocks noChangeArrowheads="1"/>
            </p:cNvSpPr>
            <p:nvPr/>
          </p:nvSpPr>
          <p:spPr bwMode="gray">
            <a:xfrm>
              <a:off x="196" y="1819"/>
              <a:ext cx="918" cy="931"/>
            </a:xfrm>
            <a:prstGeom prst="ellipse">
              <a:avLst/>
            </a:prstGeom>
            <a:solidFill>
              <a:srgbClr val="AAC6E4"/>
            </a:solidFill>
            <a:ln w="9525">
              <a:noFill/>
              <a:round/>
              <a:headEnd/>
              <a:tailEnd/>
            </a:ln>
          </p:spPr>
          <p:txBody>
            <a:bodyPr wrap="none" tIns="0" bIns="0" anchor="ctr"/>
            <a:lstStyle/>
            <a:p>
              <a:pPr algn="ctr">
                <a:buFont typeface="Wingdings" pitchFamily="2" charset="2"/>
                <a:buNone/>
              </a:pPr>
              <a:endParaRPr lang="ko-KR" altLang="en-US" dirty="0">
                <a:solidFill>
                  <a:srgbClr val="FFC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4" name="Oval 93"/>
            <p:cNvSpPr>
              <a:spLocks noChangeArrowheads="1"/>
            </p:cNvSpPr>
            <p:nvPr/>
          </p:nvSpPr>
          <p:spPr bwMode="gray">
            <a:xfrm>
              <a:off x="218" y="1849"/>
              <a:ext cx="874" cy="45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tIns="0" bIns="0" anchor="ctr"/>
            <a:lstStyle/>
            <a:p>
              <a:pPr algn="ctr">
                <a:buFont typeface="Wingdings" pitchFamily="2" charset="2"/>
                <a:buNone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관리자 승인</a:t>
            </a: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222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관리자 승인 처리 화면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3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승인 처리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) –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관리자 화면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7" name="Picture 28" descr="user_gr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9936" y="1214422"/>
            <a:ext cx="966788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직사각형 56"/>
          <p:cNvSpPr/>
          <p:nvPr/>
        </p:nvSpPr>
        <p:spPr>
          <a:xfrm>
            <a:off x="666720" y="1024362"/>
            <a:ext cx="1857388" cy="26149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 요청 단지 검토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172218" y="2285992"/>
            <a:ext cx="3529012" cy="28575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거부 메일</a:t>
            </a: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SMS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발송</a:t>
            </a: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" name="_x170826880" descr="EMB000003cc2ba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95942" y="2714620"/>
            <a:ext cx="4000529" cy="3209931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32" name="직사각형 31"/>
          <p:cNvSpPr/>
          <p:nvPr/>
        </p:nvSpPr>
        <p:spPr>
          <a:xfrm>
            <a:off x="2452670" y="995348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r>
              <a:rPr kumimoji="0" lang="en-US" altLang="ko-KR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거부 처리</a:t>
            </a:r>
            <a:endParaRPr kumimoji="0" lang="ko-KR" altLang="en-US" sz="1200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375858" y="5996008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화면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7" name="_x166469128" descr="EMB000003cc2ba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8092" y="1428769"/>
            <a:ext cx="4868863" cy="4643437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49" name="직사각형 48"/>
          <p:cNvSpPr/>
          <p:nvPr/>
        </p:nvSpPr>
        <p:spPr>
          <a:xfrm>
            <a:off x="2024042" y="6138884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관리자 화면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오른쪽 화살표 49"/>
          <p:cNvSpPr/>
          <p:nvPr/>
        </p:nvSpPr>
        <p:spPr>
          <a:xfrm>
            <a:off x="5238752" y="4143380"/>
            <a:ext cx="285752" cy="642942"/>
          </a:xfrm>
          <a:prstGeom prst="rightArrow">
            <a:avLst/>
          </a:prstGeom>
          <a:solidFill>
            <a:srgbClr val="0000FF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비밀번호 찾기 화면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03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아이디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/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비밀번호 찾기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666720" y="1024362"/>
            <a:ext cx="1857388" cy="26149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비밀번호 찾기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172218" y="1290620"/>
            <a:ext cx="3529012" cy="28575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 아이디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비밀번호 찾기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SMS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발송</a:t>
            </a: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452670" y="995348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kumimoji="0" lang="en-US" altLang="ko-KR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비밀번호</a:t>
            </a:r>
            <a:endParaRPr kumimoji="0" lang="ko-KR" altLang="en-US" sz="1200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551787" y="1140604"/>
            <a:ext cx="1620431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kumimoji="0" lang="en-US" altLang="ko-KR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200" b="1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비밀버호</a:t>
            </a: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찾기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375858" y="6072206"/>
            <a:ext cx="1214446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화면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67380" y="1621579"/>
            <a:ext cx="3974504" cy="2124079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3" name="그룹 21"/>
          <p:cNvGrpSpPr/>
          <p:nvPr/>
        </p:nvGrpSpPr>
        <p:grpSpPr>
          <a:xfrm>
            <a:off x="166654" y="1576372"/>
            <a:ext cx="5421755" cy="4710148"/>
            <a:chOff x="7215137" y="1784057"/>
            <a:chExt cx="5524504" cy="3965535"/>
          </a:xfrm>
        </p:grpSpPr>
        <p:pic>
          <p:nvPicPr>
            <p:cNvPr id="24" name="그림 23" descr="khmais_net_20110825_150415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15137" y="1784057"/>
              <a:ext cx="5524504" cy="3965535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  <p:pic>
          <p:nvPicPr>
            <p:cNvPr id="25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987645" y="4449926"/>
              <a:ext cx="1314459" cy="785818"/>
            </a:xfrm>
            <a:prstGeom prst="rect">
              <a:avLst/>
            </a:prstGeom>
            <a:no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</p:pic>
      </p:grpSp>
      <p:sp>
        <p:nvSpPr>
          <p:cNvPr id="26" name="이등변 삼각형 25"/>
          <p:cNvSpPr/>
          <p:nvPr/>
        </p:nvSpPr>
        <p:spPr>
          <a:xfrm rot="13005594">
            <a:off x="4730745" y="1364820"/>
            <a:ext cx="107950" cy="249237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310058" y="1494995"/>
            <a:ext cx="576262" cy="57626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649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67380" y="3838569"/>
            <a:ext cx="3968515" cy="99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직사각형 27"/>
          <p:cNvSpPr/>
          <p:nvPr/>
        </p:nvSpPr>
        <p:spPr>
          <a:xfrm>
            <a:off x="5726727" y="5072074"/>
            <a:ext cx="3968514" cy="78581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메일 발송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처음 등록된 메일 주소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SMS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장기수선계획시스템 임시비밀번호 발급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메일 확인하세요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비밀번호 찾기 화면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54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아이디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/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비밀번호 찾기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–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메일 화면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666720" y="1024362"/>
            <a:ext cx="1857388" cy="26149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메일 확인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930489" y="1071545"/>
            <a:ext cx="3529012" cy="164307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메일 내용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메일 내용 확인</a:t>
            </a:r>
            <a:endParaRPr kumimoji="0" lang="en-US" altLang="ko-KR" sz="1200" b="1" dirty="0" smtClean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ID : 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처음 등록 시 자동 생성된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ID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변경 패스워드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임시 패스워드</a:t>
            </a:r>
            <a:endParaRPr kumimoji="0" lang="en-US" alt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패스워드 적용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사이트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메일 내용 아래 사이트를 </a:t>
            </a:r>
            <a:r>
              <a:rPr kumimoji="0" lang="ko-KR" altLang="en-US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반드시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클릭해주세요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770" y="1500174"/>
            <a:ext cx="4860544" cy="500542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95678" y="2786058"/>
            <a:ext cx="6034114" cy="228600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8" name="직사각형 27"/>
          <p:cNvSpPr/>
          <p:nvPr/>
        </p:nvSpPr>
        <p:spPr>
          <a:xfrm>
            <a:off x="488950" y="5214950"/>
            <a:ext cx="9236076" cy="100013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변경된 비밀번호 사용을 위해서는 아래 링크를 꼭 클릭해주세요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http://www.khmais.net/bbs/password_lost_certify.php?mb_no=20&amp;mb_datetime=*AD892A9A0AD7B03967B33B85E8C95C8876A72A5F&amp;mb_lost_certify=*D47B10CE4D80FF2426F9FBCF5B66FA62AD040E3B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22912" y="4500570"/>
            <a:ext cx="810216" cy="28814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주    의 </a:t>
            </a:r>
            <a:r>
              <a:rPr kumimoji="0" lang="en-US" altLang="ko-KR" sz="12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endParaRPr kumimoji="0" lang="ko-KR" altLang="en-US" sz="1200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비밀번호 화면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0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아이디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/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비밀번호 찾기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00108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ID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변경된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패스워드로 로그인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856225" y="1071546"/>
            <a:ext cx="4525931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로그인 주소 변경 확인 </a:t>
            </a:r>
            <a:r>
              <a:rPr kumimoji="0"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: http://www.khmais.net/bbs/login.php</a:t>
            </a:r>
            <a:endParaRPr kumimoji="0" lang="ko-KR" altLang="en-US" sz="1200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6200" y="1428736"/>
            <a:ext cx="7301708" cy="3786214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8" name="직사각형 27"/>
          <p:cNvSpPr/>
          <p:nvPr/>
        </p:nvSpPr>
        <p:spPr>
          <a:xfrm>
            <a:off x="347646" y="4710124"/>
            <a:ext cx="9320262" cy="157639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처음 사이트에 로그인 할 때와 주소가 다름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로그인 주소 </a:t>
            </a:r>
            <a:r>
              <a:rPr kumimoji="0"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www.khmais.net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패스워드 변경 시 </a:t>
            </a:r>
            <a:r>
              <a:rPr kumimoji="0"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패스워드 인증 후</a:t>
            </a:r>
            <a:endParaRPr kumimoji="0"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http://www.khmais.net/password_lost_certify.php?mb_no=20&amp;mb_datetime=*AD892A9A0AD7B03967B33B85E8C95C8876A72A5F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  &amp;mb_lost_certify=*D47B10CE4D80FF2426F9FBCF5B66FA62AD040E3B </a:t>
            </a:r>
            <a:r>
              <a:rPr kumimoji="0" lang="en-US" altLang="ko-KR" sz="11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</a:t>
            </a:r>
            <a:r>
              <a:rPr kumimoji="0"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www.khmais.net/bbs/login.php </a:t>
            </a:r>
            <a:r>
              <a:rPr kumimoji="0"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</a:t>
            </a:r>
            <a:r>
              <a:rPr kumimoji="0"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변경됨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6654" y="1214422"/>
            <a:ext cx="2568874" cy="966798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아이디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비밀번호 화면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0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아이디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/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비밀번호 찾기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00108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패스워드 변경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646" y="1357298"/>
            <a:ext cx="8534444" cy="4694209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5" name="이등변 삼각형 14"/>
          <p:cNvSpPr/>
          <p:nvPr/>
        </p:nvSpPr>
        <p:spPr>
          <a:xfrm rot="13005594">
            <a:off x="7307869" y="2160622"/>
            <a:ext cx="114119" cy="14265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376286" y="2208954"/>
            <a:ext cx="1077043" cy="57626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952550" y="1850145"/>
            <a:ext cx="1500912" cy="290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패스워드 변경</a:t>
            </a:r>
            <a:endParaRPr kumimoji="0" lang="ko-KR" altLang="en-US" sz="1200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변경 신청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79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사용자 변경 신청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4452934" y="1043032"/>
            <a:ext cx="5214974" cy="773691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순서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변경신청서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작성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FAX 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전송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(02-</a:t>
            </a:r>
            <a:r>
              <a:rPr kumimoji="0" lang="en-US" altLang="ko-KR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2068-6333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)(1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일소요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-&gt;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ID/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비밀번호 찾기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로그인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-&gt; 1.1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단지정보관리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패스워드 변경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en-US" altLang="ko-KR" b="1" dirty="0" smtClean="0">
                <a:solidFill>
                  <a:srgbClr val="FF9900"/>
                </a:solidFill>
                <a:latin typeface="맑은 고딕" pitchFamily="50" charset="-127"/>
                <a:ea typeface="문체부 궁체 흘림체" pitchFamily="17" charset="-127"/>
              </a:rPr>
              <a:t>*</a:t>
            </a:r>
            <a:r>
              <a:rPr kumimoji="0" lang="ko-KR" altLang="en-US" b="1" dirty="0" smtClean="0">
                <a:solidFill>
                  <a:srgbClr val="FF9900"/>
                </a:solidFill>
                <a:latin typeface="맑은 고딕" pitchFamily="50" charset="-127"/>
                <a:ea typeface="문체부 궁체 흘림체" pitchFamily="17" charset="-127"/>
              </a:rPr>
              <a:t> 다운로드위치 </a:t>
            </a:r>
            <a:r>
              <a:rPr kumimoji="0" lang="en-US" altLang="ko-KR" b="1" dirty="0" smtClean="0">
                <a:solidFill>
                  <a:srgbClr val="FF9900"/>
                </a:solidFill>
                <a:latin typeface="맑은 고딕" pitchFamily="50" charset="-127"/>
                <a:ea typeface="문체부 궁체 흘림체" pitchFamily="17" charset="-127"/>
              </a:rPr>
              <a:t>: </a:t>
            </a:r>
            <a:r>
              <a:rPr kumimoji="0" lang="ko-KR" altLang="en-US" b="1" dirty="0" smtClean="0">
                <a:solidFill>
                  <a:srgbClr val="FF9900"/>
                </a:solidFill>
                <a:latin typeface="맑은 고딕" pitchFamily="50" charset="-127"/>
                <a:ea typeface="문체부 궁체 흘림체" pitchFamily="17" charset="-127"/>
              </a:rPr>
              <a:t>공지사항 </a:t>
            </a:r>
            <a:r>
              <a:rPr kumimoji="0" lang="en-US" altLang="ko-KR" b="1" dirty="0" smtClean="0">
                <a:solidFill>
                  <a:srgbClr val="FF9900"/>
                </a:solidFill>
                <a:latin typeface="맑은 고딕" pitchFamily="50" charset="-127"/>
                <a:ea typeface="문체부 궁체 흘림체" pitchFamily="17" charset="-127"/>
                <a:sym typeface="Wingdings" pitchFamily="2" charset="2"/>
              </a:rPr>
              <a:t> </a:t>
            </a:r>
            <a:r>
              <a:rPr kumimoji="0" lang="ko-KR" altLang="en-US" b="1" dirty="0" smtClean="0">
                <a:solidFill>
                  <a:srgbClr val="FF9900"/>
                </a:solidFill>
                <a:latin typeface="맑은 고딕" pitchFamily="50" charset="-127"/>
                <a:ea typeface="문체부 궁체 흘림체" pitchFamily="17" charset="-127"/>
                <a:sym typeface="Wingdings" pitchFamily="2" charset="2"/>
              </a:rPr>
              <a:t>자료 변경 요청서</a:t>
            </a:r>
            <a:endParaRPr kumimoji="0" lang="ko-KR" altLang="en-US" sz="1200" b="1" dirty="0">
              <a:solidFill>
                <a:srgbClr val="FF9900"/>
              </a:solidFill>
              <a:latin typeface="맑은 고딕" pitchFamily="50" charset="-127"/>
              <a:ea typeface="문체부 궁체 흘림체" pitchFamily="17" charset="-127"/>
            </a:endParaRP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093" y="1083673"/>
            <a:ext cx="4071966" cy="5279045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6" name="직사각형 35"/>
          <p:cNvSpPr/>
          <p:nvPr/>
        </p:nvSpPr>
        <p:spPr>
          <a:xfrm>
            <a:off x="4452934" y="1857364"/>
            <a:ext cx="5214974" cy="443198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>
            <a:spAutoFit/>
          </a:bodyPr>
          <a:lstStyle/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변경 사항</a:t>
            </a:r>
            <a:endParaRPr kumimoji="0" lang="en-US" alt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신규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   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신규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B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(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배치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)   =&gt; 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사용 신청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나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신규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A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  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프로그램 사용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B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=&gt;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변경 신청</a:t>
            </a:r>
            <a:endParaRPr kumimoji="0" lang="en-US" alt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1)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기본 사항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 </a:t>
            </a:r>
            <a:r>
              <a:rPr kumimoji="0" lang="ko-KR" altLang="en-US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단지명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단지주소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단지전화번호</a:t>
            </a:r>
            <a:endParaRPr kumimoji="0" lang="en-US" alt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2)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단지관리자 변경 내역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   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전임자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(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신규 생략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),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후임자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(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성명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생년월일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휴대번호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이메일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)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다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프로그램 사용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A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신규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B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=&gt;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변경 신청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1)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기본 사항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kumimoji="0" lang="ko-KR" altLang="en-US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단지명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단지주소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단지전화번호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2)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관리자 변경 내역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   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전임자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전임자 삭제 요청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   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후임자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생략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라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프로그램 사용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A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프로그램 사용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B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=&gt;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변경신청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1)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기본 사항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kumimoji="0" lang="ko-KR" altLang="en-US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단지명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단지주소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단지전화번호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2)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단지 관리자 변경 내역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   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전임자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kumimoji="0" lang="ko-KR" altLang="en-US" sz="12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전임자 삭제 요청</a:t>
            </a:r>
            <a:endParaRPr kumimoji="0" lang="en-US" altLang="ko-KR" sz="1200" b="1" dirty="0" smtClean="0">
              <a:solidFill>
                <a:srgbClr val="0000FF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   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후임자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성명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생년월일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휴대번호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b="1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이메일</a:t>
            </a:r>
            <a:endParaRPr kumimoji="0" lang="ko-KR" altLang="en-US" sz="12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1023937" y="2349500"/>
            <a:ext cx="8389938" cy="309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단지정보관리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         -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단지 정보관리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세대구성관리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err="1" smtClean="0">
                <a:latin typeface="HY헤드라인M" pitchFamily="18" charset="-127"/>
                <a:ea typeface="HY헤드라인M" pitchFamily="18" charset="-127"/>
              </a:rPr>
              <a:t>동별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 현황 관리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장기수선관리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600" dirty="0" err="1" smtClean="0">
                <a:latin typeface="HY헤드라인M" pitchFamily="18" charset="-127"/>
                <a:ea typeface="HY헤드라인M" pitchFamily="18" charset="-127"/>
              </a:rPr>
              <a:t>사용년도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 선택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수선항목 관리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수선계획 등록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현황보고서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         -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단지개요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수선계획 수립 기준표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수선계획 총괄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수선계획 상세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            </a:t>
            </a:r>
            <a:r>
              <a:rPr lang="ko-KR" altLang="en-US" sz="1600" dirty="0" err="1" smtClean="0">
                <a:latin typeface="HY헤드라인M" pitchFamily="18" charset="-127"/>
                <a:ea typeface="HY헤드라인M" pitchFamily="18" charset="-127"/>
              </a:rPr>
              <a:t>연차별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 수선계획 금액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원가계산서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4.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수선예정표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         -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수선계획 실시계획서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연도별 수선예정 </a:t>
            </a:r>
            <a:r>
              <a:rPr lang="ko-KR" altLang="en-US" sz="1600" dirty="0" err="1" smtClean="0">
                <a:latin typeface="HY헤드라인M" pitchFamily="18" charset="-127"/>
                <a:ea typeface="HY헤드라인M" pitchFamily="18" charset="-127"/>
              </a:rPr>
              <a:t>공사표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Text Box 185"/>
          <p:cNvSpPr txBox="1">
            <a:spLocks noChangeArrowheads="1"/>
          </p:cNvSpPr>
          <p:nvPr/>
        </p:nvSpPr>
        <p:spPr bwMode="auto">
          <a:xfrm>
            <a:off x="762000" y="1341438"/>
            <a:ext cx="469712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>
              <a:buFont typeface="Wingdings" pitchFamily="2" charset="2"/>
              <a:buNone/>
            </a:pPr>
            <a:r>
              <a:rPr lang="en-US" altLang="ko-KR" sz="4000" dirty="0" smtClean="0"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4000" dirty="0" smtClean="0">
                <a:latin typeface="HY헤드라인M" pitchFamily="18" charset="-127"/>
                <a:ea typeface="HY헤드라인M" pitchFamily="18" charset="-127"/>
              </a:rPr>
              <a:t>시스템 사용 설명</a:t>
            </a:r>
            <a:endParaRPr lang="ko-KR" altLang="en-US" sz="4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Line 186"/>
          <p:cNvSpPr>
            <a:spLocks noChangeShapeType="1"/>
          </p:cNvSpPr>
          <p:nvPr/>
        </p:nvSpPr>
        <p:spPr bwMode="auto">
          <a:xfrm>
            <a:off x="847726" y="2133600"/>
            <a:ext cx="461139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/>
          </a:p>
        </p:txBody>
      </p:sp>
      <p:sp>
        <p:nvSpPr>
          <p:cNvPr id="28" name="Text Box 167"/>
          <p:cNvSpPr txBox="1">
            <a:spLocks noChangeArrowheads="1"/>
          </p:cNvSpPr>
          <p:nvPr/>
        </p:nvSpPr>
        <p:spPr bwMode="auto">
          <a:xfrm>
            <a:off x="309530" y="104775"/>
            <a:ext cx="2532062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r>
              <a:rPr lang="en-US" altLang="ko-KR" sz="3000" i="1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가는각진제목체" pitchFamily="18" charset="-127"/>
              </a:rPr>
              <a:t>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단지정보관리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6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1.1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단지 정보 관리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1.1.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단지정보 관리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250826" y="5143512"/>
            <a:ext cx="9417082" cy="132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>
              <a:lnSpc>
                <a:spcPct val="150000"/>
              </a:lnSpc>
            </a:pP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1.1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단지 정보 입력</a:t>
            </a:r>
            <a:endParaRPr kumimoji="0"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•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단지고유번호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단지의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고유번호증에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있는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번호 입력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• 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사용검사일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공동주택의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사용검사일 변경이  안됨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사용승인 요청 시 사용검사일 표시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                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사용 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검사일을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변경하고자 할 경우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1.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단정보관리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자료변경 및 공동관리 요청을  클릭하고 변경 요청</a:t>
            </a:r>
            <a:endParaRPr kumimoji="0" lang="en-US" altLang="ko-KR" dirty="0" smtClean="0">
              <a:latin typeface="굴림체" pitchFamily="49" charset="-127"/>
              <a:ea typeface="굴림체" pitchFamily="49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 smtClean="0">
                <a:latin typeface="굴림체" pitchFamily="49" charset="-127"/>
                <a:ea typeface="굴림체" pitchFamily="49" charset="-127"/>
              </a:rPr>
              <a:t>                 (</a:t>
            </a:r>
            <a:r>
              <a:rPr kumimoji="0" lang="ko-KR" altLang="en-US" dirty="0" err="1" smtClean="0">
                <a:latin typeface="굴림체" pitchFamily="49" charset="-127"/>
                <a:ea typeface="굴림체" pitchFamily="49" charset="-127"/>
              </a:rPr>
              <a:t>사용검사일은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 전체계획기간의 시작점이므로 주의해야 함</a:t>
            </a:r>
            <a:r>
              <a:rPr kumimoji="0" lang="en-US" altLang="ko-KR" dirty="0" smtClean="0">
                <a:latin typeface="굴림체" pitchFamily="49" charset="-127"/>
                <a:ea typeface="굴림체" pitchFamily="49" charset="-127"/>
              </a:rPr>
              <a:t>)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9" name="그림 18" descr="단지정보관리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2406" y="1285860"/>
            <a:ext cx="9072626" cy="3857652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20" name="직사각형 19"/>
          <p:cNvSpPr/>
          <p:nvPr/>
        </p:nvSpPr>
        <p:spPr>
          <a:xfrm>
            <a:off x="1738290" y="1062465"/>
            <a:ext cx="4950813" cy="15195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rgbClr val="FF9900"/>
                </a:solidFill>
                <a:latin typeface="맑은 고딕" pitchFamily="50" charset="-127"/>
                <a:ea typeface="맑은 고딕" pitchFamily="50" charset="-127"/>
              </a:rPr>
              <a:t>해당 단지의 기본 정보 입력 및 관리자의 기본적인 정보 제공</a:t>
            </a:r>
            <a:endParaRPr kumimoji="0" lang="ko-KR" altLang="en-US" sz="1200" b="1" dirty="0">
              <a:solidFill>
                <a:srgbClr val="FF9900"/>
              </a:solidFill>
              <a:latin typeface="맑은 고딕" pitchFamily="50" charset="-127"/>
              <a:ea typeface="문체부 궁체 흘림체" pitchFamily="17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단지정보관리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6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1.2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세대 구성 관리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1.2.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세대구성 관리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그림 13" descr="khmais_net_20110825_1555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89" y="1352554"/>
            <a:ext cx="9167843" cy="4500579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16" name="모서리가 둥근 직사각형 15"/>
          <p:cNvSpPr/>
          <p:nvPr/>
        </p:nvSpPr>
        <p:spPr>
          <a:xfrm>
            <a:off x="312767" y="5924571"/>
            <a:ext cx="8640762" cy="504825"/>
          </a:xfrm>
          <a:prstGeom prst="round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5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05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세대구성관리</a:t>
            </a:r>
            <a:r>
              <a:rPr kumimoji="0" lang="ko-KR" altLang="en-US" sz="105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0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단지의 </a:t>
            </a:r>
            <a:r>
              <a:rPr kumimoji="0" lang="ko-KR" altLang="en-US" sz="105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세대구성</a:t>
            </a:r>
            <a:r>
              <a:rPr kumimoji="0" lang="en-US" altLang="ko-KR" sz="105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입력 화면</a:t>
            </a:r>
            <a:endParaRPr kumimoji="0" lang="en-US" altLang="ko-KR" sz="10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모서리가 둥근 사각형 설명선 25"/>
          <p:cNvSpPr/>
          <p:nvPr/>
        </p:nvSpPr>
        <p:spPr>
          <a:xfrm>
            <a:off x="7167578" y="1897075"/>
            <a:ext cx="2337135" cy="527034"/>
          </a:xfrm>
          <a:prstGeom prst="wedgeRoundRectCallout">
            <a:avLst>
              <a:gd name="adj1" fmla="val -47998"/>
              <a:gd name="adj2" fmla="val 118268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항목 입력 후 </a:t>
            </a:r>
            <a:r>
              <a:rPr kumimoji="0" lang="en-US" altLang="ko-KR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버튼 </a:t>
            </a:r>
            <a:endParaRPr kumimoji="0" lang="en-US" altLang="ko-KR" dirty="0" smtClean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-&gt;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아래 항목에 추가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사각형 설명선 26"/>
          <p:cNvSpPr/>
          <p:nvPr/>
        </p:nvSpPr>
        <p:spPr>
          <a:xfrm>
            <a:off x="7942918" y="2838401"/>
            <a:ext cx="1571637" cy="474692"/>
          </a:xfrm>
          <a:prstGeom prst="wedgeRoundRectCallout">
            <a:avLst>
              <a:gd name="adj1" fmla="val -38480"/>
              <a:gd name="adj2" fmla="val 93348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내용이 틀릴 경우 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삭제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’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버튼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511" name="Text Box 191"/>
          <p:cNvSpPr txBox="1">
            <a:spLocks noChangeArrowheads="1"/>
          </p:cNvSpPr>
          <p:nvPr/>
        </p:nvSpPr>
        <p:spPr bwMode="auto">
          <a:xfrm>
            <a:off x="23778" y="22205"/>
            <a:ext cx="2532062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r>
              <a:rPr lang="en-US" altLang="ko-KR" sz="3000" i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가는각진제목체" pitchFamily="18" charset="-127"/>
              </a:rPr>
              <a:t>CONTENTS</a:t>
            </a:r>
          </a:p>
        </p:txBody>
      </p:sp>
      <p:graphicFrame>
        <p:nvGraphicFramePr>
          <p:cNvPr id="12314" name="Group 26"/>
          <p:cNvGraphicFramePr>
            <a:graphicFrameLocks noGrp="1"/>
          </p:cNvGraphicFramePr>
          <p:nvPr/>
        </p:nvGraphicFramePr>
        <p:xfrm>
          <a:off x="250825" y="1196975"/>
          <a:ext cx="4702175" cy="5008563"/>
        </p:xfrm>
        <a:graphic>
          <a:graphicData uri="http://schemas.openxmlformats.org/drawingml/2006/table">
            <a:tbl>
              <a:tblPr/>
              <a:tblGrid>
                <a:gridCol w="1158875"/>
                <a:gridCol w="3543300"/>
              </a:tblGrid>
              <a:tr h="5008563"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</a:t>
                      </a: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</a:t>
                      </a: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전체개요</a:t>
                      </a:r>
                    </a:p>
                  </a:txBody>
                  <a:tcPr marL="91449" marR="91449" marT="179986" marB="45717" horzOverflow="overflow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장기수선계획시스템 업무 흐름도</a:t>
                      </a: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장기수선계획시스템 업무처리 구성</a:t>
                      </a: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장기수선계획시스템 화면 구성</a:t>
                      </a: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장기수선계획시스템 신청처리</a:t>
                      </a: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장기수선계획시스템  변경 신청</a:t>
                      </a:r>
                    </a:p>
                    <a:p>
                      <a:pPr marL="301625" marR="0" lvl="0" indent="-26670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49" marR="91449" marT="107992" marB="45717" horzOverflow="overflow">
                    <a:lnL w="12700" cap="flat" cmpd="sng" algn="ctr">
                      <a:solidFill>
                        <a:srgbClr val="BFBFB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13" name="Group 25"/>
          <p:cNvGraphicFramePr>
            <a:graphicFrameLocks noGrp="1"/>
          </p:cNvGraphicFramePr>
          <p:nvPr/>
        </p:nvGraphicFramePr>
        <p:xfrm>
          <a:off x="5024438" y="1196975"/>
          <a:ext cx="4608512" cy="5018317"/>
        </p:xfrm>
        <a:graphic>
          <a:graphicData uri="http://schemas.openxmlformats.org/drawingml/2006/table">
            <a:tbl>
              <a:tblPr/>
              <a:tblGrid>
                <a:gridCol w="1136650"/>
                <a:gridCol w="3471862"/>
              </a:tblGrid>
              <a:tr h="424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</a:t>
                      </a: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</a:t>
                      </a: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시스템</a:t>
                      </a: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사용설명</a:t>
                      </a:r>
                    </a:p>
                  </a:txBody>
                  <a:tcPr marL="91449" marR="91449" marT="179986" marB="45717" horzOverflow="overflow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단지정보관리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(1)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단지정보관리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(2)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세대구성관리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(3) </a:t>
                      </a: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동별현황관리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(4)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사용기간관리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(5)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자료변경 및 공동관리 요청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장기수선관리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(1) </a:t>
                      </a: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사용년도선택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(2)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수선항목관리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(3)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수선계획등록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현황보고서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(1)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단지개요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(2)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수선계획 수립기준표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(3)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수선계획총괄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(4)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수선계획상세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(5) </a:t>
                      </a: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연차별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수선계획 금액</a:t>
                      </a: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(6)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원가계산서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</a:t>
                      </a:r>
                      <a:r>
                        <a:rPr kumimoji="1" lang="ko-KR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수선예정표</a:t>
                      </a:r>
                      <a:endParaRPr kumimoji="1" lang="en-US" altLang="ko-K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4925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(1)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수선계획 실시계획서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49" marR="91449" marT="107992" marB="45717" horzOverflow="overflow">
                    <a:lnL w="12700" cap="flat" cmpd="sng" algn="ctr">
                      <a:solidFill>
                        <a:srgbClr val="BFBFBF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단지정보관리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6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1.2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세대 구성 관리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1.2.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세대구성 관리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- 1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7" name="그림 32" descr="khmais_net_20110825_155515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604" y="2246298"/>
            <a:ext cx="8609676" cy="282577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직사각형 18"/>
          <p:cNvSpPr/>
          <p:nvPr/>
        </p:nvSpPr>
        <p:spPr>
          <a:xfrm>
            <a:off x="3595678" y="5268884"/>
            <a:ext cx="4965623" cy="923330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면적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합계 수식 표현</a:t>
            </a:r>
            <a:endParaRPr kumimoji="0"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소수점 </a:t>
            </a:r>
            <a:r>
              <a:rPr kumimoji="0"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째 자리까지만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표현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콤마와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점 구분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ex)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1,000</a:t>
            </a:r>
            <a:r>
              <a:rPr kumimoji="0"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.000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소수점 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째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자리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523976" y="1500174"/>
            <a:ext cx="7238288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평수 와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면적 중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어느 한곳만 입력해도 </a:t>
            </a:r>
            <a:r>
              <a:rPr kumimoji="0"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평수 ↔ ㎡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자동 전환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면적이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실제 단지와 차이가 있을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경우</a:t>
            </a:r>
            <a:r>
              <a:rPr kumimoji="0"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면적</a:t>
            </a:r>
            <a:r>
              <a:rPr kumimoji="0"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입력 부분에 직접 </a:t>
            </a:r>
            <a:r>
              <a:rPr kumimoji="0"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입력하여 수정</a:t>
            </a:r>
            <a:endParaRPr kumimoji="0"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309662" y="3143248"/>
            <a:ext cx="6143668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해당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평수별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면적별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</a:rPr>
              <a:t>세대수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입력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[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평수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(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면적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) * </a:t>
            </a:r>
            <a:r>
              <a:rPr kumimoji="0" lang="ko-KR" altLang="en-US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세대수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=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합계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]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이등변 삼각형 21"/>
          <p:cNvSpPr/>
          <p:nvPr/>
        </p:nvSpPr>
        <p:spPr>
          <a:xfrm rot="13005594">
            <a:off x="1427447" y="2103159"/>
            <a:ext cx="84107" cy="18283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이등변 삼각형 40"/>
          <p:cNvSpPr/>
          <p:nvPr/>
        </p:nvSpPr>
        <p:spPr>
          <a:xfrm rot="13005594">
            <a:off x="3642024" y="5079064"/>
            <a:ext cx="84107" cy="18283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단지정보관리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2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1.3 </a:t>
              </a:r>
              <a:r>
                <a:rPr lang="ko-KR" altLang="en-US" sz="1300" dirty="0" err="1" smtClean="0">
                  <a:latin typeface="맑은 고딕" pitchFamily="50" charset="-127"/>
                  <a:ea typeface="맑은 고딕" pitchFamily="50" charset="-127"/>
                </a:rPr>
                <a:t>동별현황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 관리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1.3. </a:t>
            </a:r>
            <a:r>
              <a:rPr kumimoji="0" lang="ko-KR" altLang="en-US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동별현황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관리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2" name="그림 41" descr="khmais_net_20110825_1624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1856" y="1357334"/>
            <a:ext cx="7964482" cy="2714608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56" name="모서리가 둥근 직사각형 55"/>
          <p:cNvSpPr/>
          <p:nvPr/>
        </p:nvSpPr>
        <p:spPr>
          <a:xfrm>
            <a:off x="598517" y="4286260"/>
            <a:ext cx="7997821" cy="500062"/>
          </a:xfrm>
          <a:prstGeom prst="round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단지의 </a:t>
            </a: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동별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구성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입력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※ </a:t>
            </a: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동별현황관리는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장기수선계획수립조정시스템의 </a:t>
            </a:r>
            <a:r>
              <a:rPr kumimoji="0"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계산식에 연계되지는 않음</a:t>
            </a:r>
            <a:endParaRPr kumimoji="0" lang="en-US" altLang="ko-KR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모서리가 둥근 사각형 설명선 58"/>
          <p:cNvSpPr/>
          <p:nvPr/>
        </p:nvSpPr>
        <p:spPr>
          <a:xfrm>
            <a:off x="7310454" y="1071546"/>
            <a:ext cx="2337135" cy="527034"/>
          </a:xfrm>
          <a:prstGeom prst="wedgeRoundRectCallout">
            <a:avLst>
              <a:gd name="adj1" fmla="val -32783"/>
              <a:gd name="adj2" fmla="val 114413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항목 입력 후 </a:t>
            </a:r>
            <a:r>
              <a:rPr kumimoji="0" lang="en-US" altLang="ko-KR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버튼 </a:t>
            </a:r>
            <a:endParaRPr kumimoji="0" lang="en-US" altLang="ko-KR" dirty="0" smtClean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-&gt;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아래 항목에 추가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모서리가 둥근 사각형 설명선 59"/>
          <p:cNvSpPr/>
          <p:nvPr/>
        </p:nvSpPr>
        <p:spPr>
          <a:xfrm>
            <a:off x="8075952" y="2487564"/>
            <a:ext cx="1571637" cy="474692"/>
          </a:xfrm>
          <a:prstGeom prst="wedgeRoundRectCallout">
            <a:avLst>
              <a:gd name="adj1" fmla="val -38480"/>
              <a:gd name="adj2" fmla="val 93348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내용이 틀릴 경우 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삭제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’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버튼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610590" y="4786322"/>
            <a:ext cx="3568666" cy="17145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항목별 설명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세대수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 </a:t>
            </a: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동별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세대수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입력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동구분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계단식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복도식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혼합식 구분하여 선택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최고층수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동의 최고층수를 입력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길이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가로길이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폭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너비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6167446" y="4266572"/>
            <a:ext cx="3423264" cy="2152664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6310322" y="5000636"/>
            <a:ext cx="487277" cy="73190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marL="228600" indent="-2286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층수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세로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3" name="정육면체 62"/>
          <p:cNvSpPr/>
          <p:nvPr/>
        </p:nvSpPr>
        <p:spPr bwMode="auto">
          <a:xfrm>
            <a:off x="7024702" y="4316740"/>
            <a:ext cx="2143140" cy="1571632"/>
          </a:xfrm>
          <a:prstGeom prst="cub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457200" marR="0" indent="-4572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Y그래픽M" pitchFamily="18" charset="-127"/>
              <a:ea typeface="HY그래픽M" pitchFamily="18" charset="-127"/>
            </a:endParaRPr>
          </a:p>
        </p:txBody>
      </p:sp>
      <p:sp>
        <p:nvSpPr>
          <p:cNvPr id="64" name="왼쪽 중괄호 63"/>
          <p:cNvSpPr/>
          <p:nvPr/>
        </p:nvSpPr>
        <p:spPr bwMode="auto">
          <a:xfrm>
            <a:off x="6667512" y="4837441"/>
            <a:ext cx="288925" cy="1000132"/>
          </a:xfrm>
          <a:prstGeom prst="leftBrace">
            <a:avLst/>
          </a:prstGeom>
          <a:ln w="31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65" name="왼쪽 중괄호 64"/>
          <p:cNvSpPr/>
          <p:nvPr/>
        </p:nvSpPr>
        <p:spPr bwMode="auto">
          <a:xfrm rot="16200000">
            <a:off x="7693203" y="5322107"/>
            <a:ext cx="357190" cy="1551316"/>
          </a:xfrm>
          <a:prstGeom prst="leftBrace">
            <a:avLst/>
          </a:prstGeom>
          <a:ln w="31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66" name="직사각형 65"/>
          <p:cNvSpPr/>
          <p:nvPr/>
        </p:nvSpPr>
        <p:spPr>
          <a:xfrm>
            <a:off x="7096140" y="6158201"/>
            <a:ext cx="1551316" cy="25087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marL="228600" indent="-2286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길이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가로길이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7" name="왼쪽 중괄호 66"/>
          <p:cNvSpPr/>
          <p:nvPr/>
        </p:nvSpPr>
        <p:spPr bwMode="auto">
          <a:xfrm rot="13486578">
            <a:off x="8989630" y="5586230"/>
            <a:ext cx="288925" cy="425282"/>
          </a:xfrm>
          <a:prstGeom prst="leftBrace">
            <a:avLst/>
          </a:prstGeom>
          <a:ln w="31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68" name="직사각형 67"/>
          <p:cNvSpPr/>
          <p:nvPr/>
        </p:nvSpPr>
        <p:spPr>
          <a:xfrm rot="18607239">
            <a:off x="8966163" y="5858990"/>
            <a:ext cx="642941" cy="25087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marL="228600" indent="-2286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폭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단지정보관리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44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1.4.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자료변경 및 공동관리 요청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1.4.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자료변경 및 공동관리 요청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52406" y="4919682"/>
            <a:ext cx="8569325" cy="1295400"/>
          </a:xfrm>
          <a:prstGeom prst="roundRect">
            <a:avLst>
              <a:gd name="adj" fmla="val 7078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자료변경 및 공동관리요청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1)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변경사항에 대한 변경 요청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수정하실 수 없는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항목들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 대해서 변경 요청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                               (</a:t>
            </a:r>
            <a:r>
              <a:rPr kumimoji="0" lang="ko-KR" altLang="en-US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단지명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사용검사일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난방방식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단지구분 등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2)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아파트 공동관리 시 요청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관리사무소에서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개단지를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공동으로 관리를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할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경우에 공동 관리 요청</a:t>
            </a:r>
            <a:endParaRPr kumimoji="0" lang="en-US" altLang="ko-KR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5" name="그림 24" descr="단지정보관리-자료변경및공동관리요청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8950" y="1468452"/>
            <a:ext cx="8893206" cy="3451230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23" name="직사각형 22"/>
          <p:cNvSpPr/>
          <p:nvPr/>
        </p:nvSpPr>
        <p:spPr>
          <a:xfrm>
            <a:off x="7310454" y="4929198"/>
            <a:ext cx="2089150" cy="28733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◀ </a:t>
            </a:r>
            <a:r>
              <a:rPr kumimoji="0" lang="ko-KR" altLang="en-US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자료변경 및 공동관리 요청 화면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2.1. </a:t>
              </a:r>
              <a:r>
                <a:rPr lang="ko-KR" altLang="en-US" sz="1300" dirty="0" err="1" smtClean="0">
                  <a:latin typeface="맑은 고딕" pitchFamily="50" charset="-127"/>
                  <a:ea typeface="맑은 고딕" pitchFamily="50" charset="-127"/>
                </a:rPr>
                <a:t>사용년도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 선택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2.1. </a:t>
            </a:r>
            <a:r>
              <a:rPr kumimoji="0" lang="ko-KR" altLang="en-US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사용년도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선택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09530" y="5143512"/>
            <a:ext cx="914400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 dirty="0" err="1">
                <a:latin typeface="맑은 고딕" pitchFamily="50" charset="-127"/>
                <a:ea typeface="맑은 고딕" pitchFamily="50" charset="-127"/>
              </a:rPr>
              <a:t>사용년도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 선택이란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228600" indent="-228600">
              <a:lnSpc>
                <a:spcPct val="150000"/>
              </a:lnSpc>
              <a:buFontTx/>
              <a:buChar char="-"/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장기수선계획은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 단위로 생성하여 계획을 수립할 수 있음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</a:rPr>
              <a:t>당해년도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01/01 ~ 12/31)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  (</a:t>
            </a:r>
            <a:r>
              <a:rPr kumimoji="0" lang="ko-KR" altLang="en-US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당해년도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내에서는 장기수선계획 수정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삭제가 가능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Char char="-"/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과거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년도 열람 시 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</a:rPr>
              <a:t>장기수선계획년도를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선택하여 열람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과거 년도는 수정 삭제가 안됨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검색만 가능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pic>
        <p:nvPicPr>
          <p:cNvPr id="1556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6257" y="1285893"/>
            <a:ext cx="9248775" cy="371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모서리가 둥근 사각형 설명선 20"/>
          <p:cNvSpPr/>
          <p:nvPr/>
        </p:nvSpPr>
        <p:spPr>
          <a:xfrm>
            <a:off x="2095480" y="1936674"/>
            <a:ext cx="1571637" cy="277880"/>
          </a:xfrm>
          <a:prstGeom prst="wedgeRoundRectCallout">
            <a:avLst>
              <a:gd name="adj1" fmla="val -80500"/>
              <a:gd name="adj2" fmla="val 69804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당해년도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생성 버튼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2.1. </a:t>
              </a:r>
              <a:r>
                <a:rPr lang="ko-KR" altLang="en-US" sz="1300" dirty="0" err="1" smtClean="0">
                  <a:latin typeface="맑은 고딕" pitchFamily="50" charset="-127"/>
                  <a:ea typeface="맑은 고딕" pitchFamily="50" charset="-127"/>
                </a:rPr>
                <a:t>사용년도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 선택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2.1. </a:t>
            </a:r>
            <a:r>
              <a:rPr kumimoji="0" lang="ko-KR" altLang="en-US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사용년도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선택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- 1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488950" y="4714884"/>
            <a:ext cx="914400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“</a:t>
            </a:r>
            <a:r>
              <a:rPr kumimoji="0"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사용년도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선택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화면 용어설명 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상단그림참조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 1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kumimoji="0" lang="ko-KR" altLang="en-US" b="1" dirty="0" err="1" smtClean="0">
                <a:latin typeface="맑은 고딕" pitchFamily="50" charset="-127"/>
                <a:ea typeface="맑은 고딕" pitchFamily="50" charset="-127"/>
              </a:rPr>
              <a:t>장기수선계획조정년도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장기수선계획을 수립할 당시의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현재기준년도 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해당 년도 선택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 2.  </a:t>
            </a:r>
            <a:r>
              <a:rPr kumimoji="0" lang="ko-KR" altLang="en-US" b="1" dirty="0" err="1" smtClean="0">
                <a:latin typeface="맑은 고딕" pitchFamily="50" charset="-127"/>
                <a:ea typeface="맑은 고딕" pitchFamily="50" charset="-127"/>
              </a:rPr>
              <a:t>장기수선계획조정년월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: 2012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년도에 계획을 조정한다면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월별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로 조정이 가능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    (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즉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01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월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과거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에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계획 수립한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후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2012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월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현재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에 결과물을 출력하고자 할 경우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2011-01 → 2011-12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로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조정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 3. 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2012-03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기준 충당금 잔액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: 2012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월까지 적립되어있는 충당금 잔액 입력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 4.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총 계획 기간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(50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장기수선계획을 수립한 총 계획기간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(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단지별 특성에 맞게 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</a:rPr>
              <a:t>총계획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기간 수립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50" y="1357298"/>
            <a:ext cx="9036082" cy="3286148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0" name="모서리가 둥근 사각형 설명선 19"/>
          <p:cNvSpPr/>
          <p:nvPr/>
        </p:nvSpPr>
        <p:spPr>
          <a:xfrm>
            <a:off x="8269628" y="2157530"/>
            <a:ext cx="1214446" cy="424692"/>
          </a:xfrm>
          <a:prstGeom prst="wedgeRoundRectCallout">
            <a:avLst>
              <a:gd name="adj1" fmla="val -23383"/>
              <a:gd name="adj2" fmla="val 140086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변경버튼</a:t>
            </a:r>
            <a:endParaRPr kumimoji="0" lang="en-US" altLang="ko-KR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클릭 시 적용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2024042" y="4290192"/>
            <a:ext cx="1928826" cy="424692"/>
          </a:xfrm>
          <a:prstGeom prst="wedgeRoundRectCallout">
            <a:avLst>
              <a:gd name="adj1" fmla="val 56156"/>
              <a:gd name="adj2" fmla="val -8238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장기수선계획 년도 선택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모서리가 둥근 사각형 설명선 21"/>
          <p:cNvSpPr/>
          <p:nvPr/>
        </p:nvSpPr>
        <p:spPr>
          <a:xfrm>
            <a:off x="6167446" y="4290192"/>
            <a:ext cx="2102182" cy="424692"/>
          </a:xfrm>
          <a:prstGeom prst="wedgeRoundRectCallout">
            <a:avLst>
              <a:gd name="adj1" fmla="val -58675"/>
              <a:gd name="adj2" fmla="val -15415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장기수선계획 년도 삭제</a:t>
            </a:r>
            <a:endParaRPr kumimoji="0" lang="en-US" altLang="ko-KR" dirty="0" smtClean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주의</a:t>
            </a:r>
            <a:r>
              <a:rPr kumimoji="0"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계획 전체가 삭제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2.1. </a:t>
              </a:r>
              <a:r>
                <a:rPr lang="ko-KR" altLang="en-US" sz="1300" dirty="0" err="1" smtClean="0">
                  <a:latin typeface="맑은 고딕" pitchFamily="50" charset="-127"/>
                  <a:ea typeface="맑은 고딕" pitchFamily="50" charset="-127"/>
                </a:rPr>
                <a:t>사용년도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 선택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2.1. </a:t>
            </a:r>
            <a:r>
              <a:rPr kumimoji="0" lang="ko-KR" altLang="en-US" sz="12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사용년도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선택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- 2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7703" y="1357298"/>
            <a:ext cx="8291511" cy="2547976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47703" y="2071678"/>
            <a:ext cx="8291511" cy="285752"/>
          </a:xfrm>
          <a:prstGeom prst="rect">
            <a:avLst/>
          </a:prstGeom>
          <a:noFill/>
          <a:ln w="15875">
            <a:solidFill>
              <a:srgbClr val="C00000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595346" y="3905274"/>
            <a:ext cx="8895364" cy="252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kumimoji="0" lang="ko-KR" altLang="en-US" b="1" dirty="0" err="1" smtClean="0">
                <a:latin typeface="맑은 고딕" pitchFamily="50" charset="-127"/>
                <a:ea typeface="맑은 고딕" pitchFamily="50" charset="-127"/>
              </a:rPr>
              <a:t>총계획기간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 수선비 총액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</a:rPr>
              <a:t>총계획기간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(50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동안에 적립이 필요한 수선비 총액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6. 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년까지 수선비 총액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: 2015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년까지 필요한 수선비 총액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 조정 시점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7. 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년까지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적립할 충당금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총액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: 2015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년까지 단지에서 수선에 필요한 금액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  (“2015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년까지 수선비 총액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에서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 “2012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월 기준 충당금 잔액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을 뺀 금액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8.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월간산출액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년까지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적립할 충당금 총액을 월간으로 표현한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금액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9. </a:t>
            </a:r>
            <a:r>
              <a:rPr kumimoji="0" lang="ko-KR" altLang="en-US" b="1" dirty="0" err="1" smtClean="0">
                <a:latin typeface="맑은 고딕" pitchFamily="50" charset="-127"/>
                <a:ea typeface="맑은 고딕" pitchFamily="50" charset="-127"/>
              </a:rPr>
              <a:t>총계획기간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(50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사용검사일부터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계획할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총기간 설정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10.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면적당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금액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/㎡)(3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현재기준 앞으로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년간의 면적당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금액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11.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면적당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금액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/㎡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)(50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: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총계획기간의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면적당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금액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12.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수선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대상 건수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사용자가 등록한 수선대상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건수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8310586" y="1289796"/>
            <a:ext cx="1348038" cy="424692"/>
          </a:xfrm>
          <a:prstGeom prst="wedgeRoundRectCallout">
            <a:avLst>
              <a:gd name="adj1" fmla="val -17090"/>
              <a:gd name="adj2" fmla="val 128125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부분</a:t>
            </a:r>
            <a:endParaRPr kumimoji="0" lang="en-US" altLang="ko-KR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이등변 삼각형 21"/>
          <p:cNvSpPr/>
          <p:nvPr/>
        </p:nvSpPr>
        <p:spPr>
          <a:xfrm rot="13005594">
            <a:off x="8683648" y="1904446"/>
            <a:ext cx="144589" cy="13765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447703" y="2643182"/>
            <a:ext cx="8291511" cy="285752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모서리가 둥근 사각형 설명선 24"/>
          <p:cNvSpPr/>
          <p:nvPr/>
        </p:nvSpPr>
        <p:spPr>
          <a:xfrm>
            <a:off x="6024571" y="3286124"/>
            <a:ext cx="2891444" cy="424692"/>
          </a:xfrm>
          <a:prstGeom prst="wedgeRoundRectCallout">
            <a:avLst>
              <a:gd name="adj1" fmla="val 33010"/>
              <a:gd name="adj2" fmla="val -130246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장기수선계획을 다 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마치면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시스템에서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자동의 계산됨</a:t>
            </a:r>
            <a:endParaRPr kumimoji="0"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이등변 삼각형 25"/>
          <p:cNvSpPr/>
          <p:nvPr/>
        </p:nvSpPr>
        <p:spPr>
          <a:xfrm rot="13005594" flipV="1">
            <a:off x="8284140" y="2938445"/>
            <a:ext cx="123354" cy="275594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2.2.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수선항목 관리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2.2.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 관리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279" y="1357298"/>
            <a:ext cx="7191365" cy="357190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166654" y="5072074"/>
            <a:ext cx="956340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굴림체" pitchFamily="49" charset="-127"/>
                <a:ea typeface="굴림체" pitchFamily="49" charset="-127"/>
              </a:rPr>
              <a:t>▶ </a:t>
            </a:r>
            <a:r>
              <a:rPr kumimoji="0" lang="ko-KR" altLang="en-US" b="1" dirty="0">
                <a:latin typeface="굴림체" pitchFamily="49" charset="-127"/>
                <a:ea typeface="굴림체" pitchFamily="49" charset="-127"/>
              </a:rPr>
              <a:t>수선항목관리란</a:t>
            </a:r>
            <a:r>
              <a:rPr kumimoji="0" lang="en-US" altLang="ko-KR" b="1" dirty="0">
                <a:latin typeface="굴림체" pitchFamily="49" charset="-127"/>
                <a:ea typeface="굴림체" pitchFamily="49" charset="-127"/>
              </a:rPr>
              <a:t>?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수선항목 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전체리스트에서 단지에 맞는 수선항목을 선택</a:t>
            </a:r>
            <a:r>
              <a:rPr kumimoji="0" lang="en-US" altLang="ko-KR" dirty="0">
                <a:latin typeface="돋움체" pitchFamily="49" charset="-127"/>
                <a:ea typeface="돋움체" pitchFamily="49" charset="-127"/>
              </a:rPr>
              <a:t>·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관리 </a:t>
            </a:r>
            <a:r>
              <a:rPr kumimoji="0" lang="en-US" altLang="ko-KR" b="1" dirty="0" smtClean="0">
                <a:latin typeface="굴림체" pitchFamily="49" charset="-127"/>
                <a:ea typeface="굴림체" pitchFamily="49" charset="-127"/>
              </a:rPr>
              <a:t>※ </a:t>
            </a:r>
            <a:r>
              <a:rPr kumimoji="0" lang="ko-KR" altLang="en-US" b="1" dirty="0" smtClean="0">
                <a:latin typeface="굴림체" pitchFamily="49" charset="-127"/>
                <a:ea typeface="굴림체" pitchFamily="49" charset="-127"/>
              </a:rPr>
              <a:t>단지에서 </a:t>
            </a:r>
            <a:r>
              <a:rPr kumimoji="0" lang="ko-KR" altLang="en-US" b="1" dirty="0">
                <a:latin typeface="굴림체" pitchFamily="49" charset="-127"/>
                <a:ea typeface="굴림체" pitchFamily="49" charset="-127"/>
              </a:rPr>
              <a:t>수립하고자 </a:t>
            </a:r>
            <a:r>
              <a:rPr kumimoji="0" lang="ko-KR" altLang="en-US" b="1" dirty="0" smtClean="0">
                <a:latin typeface="굴림체" pitchFamily="49" charset="-127"/>
                <a:ea typeface="굴림체" pitchFamily="49" charset="-127"/>
              </a:rPr>
              <a:t>하는 수선항목을 </a:t>
            </a:r>
            <a:r>
              <a:rPr kumimoji="0" lang="ko-KR" altLang="en-US" b="1" dirty="0">
                <a:latin typeface="굴림체" pitchFamily="49" charset="-127"/>
                <a:ea typeface="굴림체" pitchFamily="49" charset="-127"/>
              </a:rPr>
              <a:t>모두 </a:t>
            </a:r>
            <a:r>
              <a:rPr kumimoji="0" lang="ko-KR" altLang="en-US" b="1" dirty="0" smtClean="0">
                <a:latin typeface="굴림체" pitchFamily="49" charset="-127"/>
                <a:ea typeface="굴림체" pitchFamily="49" charset="-127"/>
              </a:rPr>
              <a:t>선택</a:t>
            </a:r>
            <a:endParaRPr kumimoji="0" lang="en-US" altLang="ko-KR" b="1" dirty="0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굴림체" pitchFamily="49" charset="-127"/>
                <a:ea typeface="굴림체" pitchFamily="49" charset="-127"/>
              </a:rPr>
              <a:t>2) 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만약 단지에 맞는 수선항목이 없을 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경우에는  </a:t>
            </a:r>
            <a:r>
              <a:rPr kumimoji="0" lang="en-US" altLang="ko-KR" dirty="0" smtClean="0">
                <a:latin typeface="굴림체" pitchFamily="49" charset="-127"/>
                <a:ea typeface="굴림체" pitchFamily="49" charset="-127"/>
              </a:rPr>
              <a:t>① 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메뉴에서</a:t>
            </a:r>
            <a:r>
              <a:rPr kumimoji="0" lang="en-US" altLang="ko-KR" dirty="0">
                <a:latin typeface="굴림체" pitchFamily="49" charset="-127"/>
                <a:ea typeface="굴림체" pitchFamily="49" charset="-127"/>
              </a:rPr>
              <a:t>:“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장기수선관리센터</a:t>
            </a:r>
            <a:r>
              <a:rPr kumimoji="0" lang="en-US" altLang="ko-KR" dirty="0">
                <a:latin typeface="굴림체" pitchFamily="49" charset="-127"/>
                <a:ea typeface="굴림체" pitchFamily="49" charset="-127"/>
              </a:rPr>
              <a:t>”&gt; “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수선항목 추가요청 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게시판 에 등록 요청</a:t>
            </a:r>
            <a:endParaRPr kumimoji="0" lang="en-US" altLang="ko-KR" dirty="0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굴림체" pitchFamily="49" charset="-127"/>
                <a:ea typeface="굴림체" pitchFamily="49" charset="-127"/>
              </a:rPr>
              <a:t>   ② 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협회에서 </a:t>
            </a:r>
            <a:r>
              <a:rPr kumimoji="0" lang="ko-KR" altLang="en-US" dirty="0" err="1">
                <a:latin typeface="굴림체" pitchFamily="49" charset="-127"/>
                <a:ea typeface="굴림체" pitchFamily="49" charset="-127"/>
              </a:rPr>
              <a:t>게시글</a:t>
            </a:r>
            <a:r>
              <a:rPr kumimoji="0" lang="ko-KR" altLang="en-US" dirty="0">
                <a:latin typeface="굴림체" pitchFamily="49" charset="-127"/>
                <a:ea typeface="굴림체" pitchFamily="49" charset="-127"/>
              </a:rPr>
              <a:t> 내용을 토대로 내부 검토 후 시스템에 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등록여부 결정 </a:t>
            </a:r>
            <a:r>
              <a:rPr kumimoji="0" lang="en-US" altLang="ko-KR" dirty="0" smtClean="0">
                <a:latin typeface="굴림체" pitchFamily="49" charset="-127"/>
                <a:ea typeface="굴림체" pitchFamily="49" charset="-127"/>
              </a:rPr>
              <a:t>( </a:t>
            </a:r>
            <a:r>
              <a:rPr kumimoji="0" lang="ko-KR" altLang="en-US" dirty="0" smtClean="0">
                <a:latin typeface="굴림체" pitchFamily="49" charset="-127"/>
                <a:ea typeface="굴림체" pitchFamily="49" charset="-127"/>
              </a:rPr>
              <a:t>장기수선계획 수립조정 전문가 위원 구성</a:t>
            </a:r>
            <a:r>
              <a:rPr kumimoji="0" lang="en-US" altLang="ko-KR" dirty="0" smtClean="0">
                <a:latin typeface="굴림체" pitchFamily="49" charset="-127"/>
                <a:ea typeface="굴림체" pitchFamily="49" charset="-127"/>
              </a:rPr>
              <a:t>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굴림체" pitchFamily="49" charset="-127"/>
                <a:ea typeface="굴림체" pitchFamily="49" charset="-127"/>
              </a:rPr>
              <a:t>   ※ </a:t>
            </a:r>
            <a:r>
              <a:rPr kumimoji="0" lang="ko-KR" altLang="en-US" b="1" dirty="0">
                <a:latin typeface="굴림체" pitchFamily="49" charset="-127"/>
                <a:ea typeface="굴림체" pitchFamily="49" charset="-127"/>
              </a:rPr>
              <a:t>수선항목리스트는 전체 단지에서 공통으로 </a:t>
            </a:r>
            <a:r>
              <a:rPr kumimoji="0" lang="ko-KR" altLang="en-US" b="1" dirty="0" smtClean="0">
                <a:latin typeface="굴림체" pitchFamily="49" charset="-127"/>
                <a:ea typeface="굴림체" pitchFamily="49" charset="-127"/>
              </a:rPr>
              <a:t> 적용</a:t>
            </a:r>
            <a:endParaRPr kumimoji="0" lang="en-US" altLang="ko-KR" b="1" dirty="0" smtClean="0"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166654" y="4716852"/>
            <a:ext cx="1571636" cy="212346"/>
          </a:xfrm>
          <a:prstGeom prst="wedgeRoundRectCallout">
            <a:avLst>
              <a:gd name="adj1" fmla="val -28092"/>
              <a:gd name="adj2" fmla="val -228331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수선항목 선택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해제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447703" y="2643182"/>
            <a:ext cx="382373" cy="1714512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5427168" y="2357430"/>
            <a:ext cx="525964" cy="2000264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5167314" y="4716852"/>
            <a:ext cx="2500330" cy="355222"/>
          </a:xfrm>
          <a:prstGeom prst="wedgeRoundRectCallout">
            <a:avLst>
              <a:gd name="adj1" fmla="val -28092"/>
              <a:gd name="adj2" fmla="val -145386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O : </a:t>
            </a:r>
            <a:r>
              <a:rPr kumimoji="0" lang="ko-KR" altLang="en-US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주택법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시행규칙 별표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항목</a:t>
            </a:r>
            <a:endParaRPr kumimoji="0" lang="en-US" altLang="ko-KR" dirty="0" smtClean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 :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사용자 추가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심의 조정</a:t>
            </a:r>
            <a:r>
              <a:rPr kumimoji="0" lang="en-US" altLang="ko-KR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112986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2.2.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수선항목 관리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54" y="1062466"/>
            <a:ext cx="3357586" cy="151956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2.2.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 관리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2406" y="1330714"/>
            <a:ext cx="8524875" cy="2598352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432235" y="2994271"/>
            <a:ext cx="3735211" cy="995755"/>
          </a:xfrm>
          <a:prstGeom prst="rect">
            <a:avLst/>
          </a:prstGeom>
          <a:noFill/>
          <a:ln w="1587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488950" y="3286124"/>
            <a:ext cx="1712290" cy="500066"/>
          </a:xfrm>
          <a:prstGeom prst="wedgeRoundRectCallout">
            <a:avLst>
              <a:gd name="adj1" fmla="val 61120"/>
              <a:gd name="adj2" fmla="val -46655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모르타르 마감 항목에 </a:t>
            </a:r>
            <a:r>
              <a:rPr kumimoji="0" lang="ko-KR" altLang="en-US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품목정보 제공</a:t>
            </a:r>
            <a:endParaRPr kumimoji="0" lang="en-US" altLang="ko-KR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3198" y="3286124"/>
            <a:ext cx="2709862" cy="142875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20" name="직사각형 19"/>
          <p:cNvSpPr/>
          <p:nvPr/>
        </p:nvSpPr>
        <p:spPr bwMode="auto">
          <a:xfrm>
            <a:off x="3809992" y="2794811"/>
            <a:ext cx="285752" cy="276999"/>
          </a:xfrm>
          <a:prstGeom prst="rect">
            <a:avLst/>
          </a:prstGeom>
          <a:noFill/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457200" marR="0" indent="-4572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Y그래픽M" pitchFamily="18" charset="-127"/>
              <a:ea typeface="HY그래픽M" pitchFamily="18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6453198" y="3290490"/>
            <a:ext cx="2709862" cy="1424384"/>
          </a:xfrm>
          <a:prstGeom prst="rect">
            <a:avLst/>
          </a:prstGeom>
          <a:noFill/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457200" marR="0" indent="-4572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Y그래픽M" pitchFamily="18" charset="-127"/>
              <a:ea typeface="HY그래픽M" pitchFamily="18" charset="-127"/>
            </a:endParaRPr>
          </a:p>
        </p:txBody>
      </p:sp>
      <p:cxnSp>
        <p:nvCxnSpPr>
          <p:cNvPr id="23" name="꺾인 연결선 22"/>
          <p:cNvCxnSpPr>
            <a:stCxn id="20" idx="3"/>
            <a:endCxn id="21" idx="0"/>
          </p:cNvCxnSpPr>
          <p:nvPr/>
        </p:nvCxnSpPr>
        <p:spPr bwMode="auto">
          <a:xfrm>
            <a:off x="4095744" y="2933311"/>
            <a:ext cx="3712385" cy="357179"/>
          </a:xfrm>
          <a:prstGeom prst="bentConnector2">
            <a:avLst/>
          </a:prstGeom>
          <a:solidFill>
            <a:srgbClr val="BDFFFF"/>
          </a:solidFill>
          <a:ln w="9525" cap="flat" cmpd="sng" algn="ctr">
            <a:solidFill>
              <a:srgbClr val="FF0000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25" name="TextBox 16"/>
          <p:cNvSpPr txBox="1">
            <a:spLocks noChangeArrowheads="1"/>
          </p:cNvSpPr>
          <p:nvPr/>
        </p:nvSpPr>
        <p:spPr bwMode="auto">
          <a:xfrm>
            <a:off x="238156" y="3979884"/>
            <a:ext cx="91440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“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수선항목관리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”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화면 용어설명 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상단그림참조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수선항목분류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수선항목은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대분류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중분류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2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가지로 분류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□ : √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체크표시 후 화면하단의 저장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버튼 클릭하여 선택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사용여부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위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번의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√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체크표시 후 저장하면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Ⅹ → ○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로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변경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시행규칙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주택법시행규칙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별표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5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에 포함여부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ko-KR" dirty="0">
                <a:latin typeface="맑은 고딕" pitchFamily="50" charset="-127"/>
                <a:ea typeface="맑은 고딕" pitchFamily="50" charset="-127"/>
              </a:rPr>
              <a:t>▶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품목보기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해당 수선항목에 대한 품목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규격을 확인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가능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※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수선항목을 선택 후 반드시 화면 제일하단에 있는 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버튼 클릭 후 저장</a:t>
            </a:r>
            <a:endParaRPr kumimoji="0"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※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 사용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체크후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계획등록까지 마쳤다 하더라도 만약 여기에서 체크 해제 후 저장 하시면 해당 선택 해제한 항목의 입력하셨던 수립정보가 </a:t>
            </a:r>
            <a:r>
              <a:rPr kumimoji="0"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모두 </a:t>
            </a:r>
            <a:r>
              <a:rPr kumimoji="0" lang="ko-KR" altLang="en-US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삭제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됨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수선항목이 사라지는 것은 아니며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다시 선택 후 수립할 수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있음</a:t>
            </a: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281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16282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282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2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9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2.3</a:t>
              </a:r>
              <a:r>
                <a:rPr lang="en-US" altLang="ko-KR" sz="1300" dirty="0">
                  <a:latin typeface="맑은 고딕" pitchFamily="50" charset="-127"/>
                  <a:ea typeface="맑은 고딕" pitchFamily="50" charset="-127"/>
                </a:rPr>
                <a:t>. </a:t>
              </a:r>
              <a:r>
                <a:rPr lang="ko-KR" altLang="en-US" sz="1300" dirty="0">
                  <a:latin typeface="맑은 고딕" pitchFamily="50" charset="-127"/>
                  <a:ea typeface="맑은 고딕" pitchFamily="50" charset="-127"/>
                </a:rPr>
                <a:t>수선계획 수립의 개념</a:t>
              </a:r>
            </a:p>
          </p:txBody>
        </p:sp>
        <p:pic>
          <p:nvPicPr>
            <p:cNvPr id="16282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4641850" cy="35083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수립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수선계획금액 산정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주기설정</a:t>
            </a:r>
          </a:p>
        </p:txBody>
      </p:sp>
      <p:sp>
        <p:nvSpPr>
          <p:cNvPr id="162835" name="AutoShape 14"/>
          <p:cNvSpPr>
            <a:spLocks noChangeArrowheads="1"/>
          </p:cNvSpPr>
          <p:nvPr/>
        </p:nvSpPr>
        <p:spPr bwMode="auto">
          <a:xfrm>
            <a:off x="5203825" y="1652588"/>
            <a:ext cx="4357688" cy="1284287"/>
          </a:xfrm>
          <a:prstGeom prst="roundRect">
            <a:avLst>
              <a:gd name="adj" fmla="val 3167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09090"/>
            </a:prstShdw>
          </a:effectLst>
        </p:spPr>
        <p:txBody>
          <a:bodyPr anchorCtr="1"/>
          <a:lstStyle/>
          <a:p>
            <a:pPr algn="ctr"/>
            <a:endParaRPr lang="ko-KR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2846" name="AutoShape 26"/>
          <p:cNvSpPr>
            <a:spLocks noChangeArrowheads="1"/>
          </p:cNvSpPr>
          <p:nvPr/>
        </p:nvSpPr>
        <p:spPr bwMode="auto">
          <a:xfrm>
            <a:off x="5275263" y="1784350"/>
            <a:ext cx="4171950" cy="10795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ko-KR" altLang="en-US" sz="18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주기 설정</a:t>
            </a:r>
          </a:p>
        </p:txBody>
      </p:sp>
      <p:sp>
        <p:nvSpPr>
          <p:cNvPr id="162888" name="AutoShape 7"/>
          <p:cNvSpPr>
            <a:spLocks noChangeArrowheads="1"/>
          </p:cNvSpPr>
          <p:nvPr/>
        </p:nvSpPr>
        <p:spPr bwMode="auto">
          <a:xfrm>
            <a:off x="271463" y="3981450"/>
            <a:ext cx="4465637" cy="2244725"/>
          </a:xfrm>
          <a:prstGeom prst="roundRect">
            <a:avLst>
              <a:gd name="adj" fmla="val 2269"/>
            </a:avLst>
          </a:prstGeom>
          <a:gradFill rotWithShape="1">
            <a:gsLst>
              <a:gs pos="0">
                <a:srgbClr val="EFF7FF"/>
              </a:gs>
              <a:gs pos="100000">
                <a:srgbClr val="99CCFF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ko-KR" altLang="ko-KR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2921" name="AutoShape 17"/>
          <p:cNvSpPr>
            <a:spLocks noChangeArrowheads="1"/>
          </p:cNvSpPr>
          <p:nvPr/>
        </p:nvSpPr>
        <p:spPr bwMode="auto">
          <a:xfrm>
            <a:off x="436563" y="4137025"/>
            <a:ext cx="4137025" cy="1944688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8C8C8C"/>
            </a:prstShdw>
          </a:effectLst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수선항목별 </a:t>
            </a:r>
            <a:r>
              <a:rPr lang="en-US" altLang="ko-KR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 실행에 대한 금액 산정</a:t>
            </a:r>
          </a:p>
          <a:p>
            <a:pPr>
              <a:buFont typeface="Wingdings" pitchFamily="2" charset="2"/>
              <a:buNone/>
            </a:pP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ex) 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모르타르마감의 경우</a:t>
            </a:r>
          </a:p>
          <a:p>
            <a:pPr>
              <a:buFont typeface="Wingdings" pitchFamily="2" charset="2"/>
              <a:buNone/>
            </a:pP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전체 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>
              <a:buFontTx/>
              <a:buChar char="-"/>
            </a:pP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 부분 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년</a:t>
            </a:r>
            <a:endParaRPr lang="en-US" altLang="ko-KR" sz="16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2922" name="AutoShape 7"/>
          <p:cNvSpPr>
            <a:spLocks noChangeArrowheads="1"/>
          </p:cNvSpPr>
          <p:nvPr/>
        </p:nvSpPr>
        <p:spPr bwMode="auto">
          <a:xfrm>
            <a:off x="5000625" y="3992563"/>
            <a:ext cx="4632325" cy="2244725"/>
          </a:xfrm>
          <a:prstGeom prst="roundRect">
            <a:avLst>
              <a:gd name="adj" fmla="val 2269"/>
            </a:avLst>
          </a:prstGeom>
          <a:gradFill rotWithShape="1">
            <a:gsLst>
              <a:gs pos="0">
                <a:srgbClr val="EFF7FF"/>
              </a:gs>
              <a:gs pos="100000">
                <a:srgbClr val="99CCFF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ko-KR" altLang="ko-KR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2923" name="AutoShape 17"/>
          <p:cNvSpPr>
            <a:spLocks noChangeArrowheads="1"/>
          </p:cNvSpPr>
          <p:nvPr/>
        </p:nvSpPr>
        <p:spPr bwMode="auto">
          <a:xfrm>
            <a:off x="5097463" y="4148138"/>
            <a:ext cx="4419600" cy="1944687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8C8C8C"/>
            </a:prstShdw>
          </a:effectLst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 APT 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건물의 수명을 기준으로 산정</a:t>
            </a:r>
          </a:p>
          <a:p>
            <a:pPr>
              <a:buFont typeface="Wingdings" pitchFamily="2" charset="2"/>
              <a:buNone/>
            </a:pP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 ex) A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단지 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장기수선계획수립</a:t>
            </a:r>
          </a:p>
          <a:p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총계획기간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(50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   (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사용검사일로부터 </a:t>
            </a:r>
            <a:r>
              <a:rPr lang="ko-KR" altLang="en-US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총</a:t>
            </a:r>
            <a:r>
              <a:rPr lang="en-US" altLang="ko-KR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50</a:t>
            </a:r>
            <a:r>
              <a:rPr lang="ko-KR" altLang="en-US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년 동안 유지관리</a:t>
            </a:r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en-US" altLang="ko-KR" sz="160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600">
                <a:latin typeface="맑은 고딕" pitchFamily="50" charset="-127"/>
                <a:ea typeface="맑은 고딕" pitchFamily="50" charset="-127"/>
              </a:rPr>
              <a:t>수선항목의 실행주기를 전체 </a:t>
            </a:r>
            <a:r>
              <a:rPr lang="en-US" altLang="ko-KR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50</a:t>
            </a:r>
            <a:r>
              <a:rPr lang="ko-KR" altLang="en-US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년동안</a:t>
            </a:r>
          </a:p>
          <a:p>
            <a:r>
              <a:rPr lang="ko-KR" altLang="en-US" sz="16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유지관리하도록 금액 배분 </a:t>
            </a:r>
          </a:p>
        </p:txBody>
      </p:sp>
      <p:sp>
        <p:nvSpPr>
          <p:cNvPr id="162924" name="AutoShape 14"/>
          <p:cNvSpPr>
            <a:spLocks noChangeArrowheads="1"/>
          </p:cNvSpPr>
          <p:nvPr/>
        </p:nvSpPr>
        <p:spPr bwMode="auto">
          <a:xfrm>
            <a:off x="271463" y="1712913"/>
            <a:ext cx="4359275" cy="1284287"/>
          </a:xfrm>
          <a:prstGeom prst="roundRect">
            <a:avLst>
              <a:gd name="adj" fmla="val 3167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09090"/>
            </a:prstShdw>
          </a:effectLst>
        </p:spPr>
        <p:txBody>
          <a:bodyPr anchorCtr="1"/>
          <a:lstStyle/>
          <a:p>
            <a:pPr algn="ctr"/>
            <a:endParaRPr lang="ko-KR" altLang="ko-KR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AutoShape 26"/>
          <p:cNvSpPr>
            <a:spLocks noChangeArrowheads="1"/>
          </p:cNvSpPr>
          <p:nvPr/>
        </p:nvSpPr>
        <p:spPr bwMode="auto">
          <a:xfrm>
            <a:off x="436563" y="1857375"/>
            <a:ext cx="4032250" cy="10795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ko-KR" altLang="en-US" sz="18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수선계획 금액 산정</a:t>
            </a:r>
          </a:p>
        </p:txBody>
      </p:sp>
      <p:sp>
        <p:nvSpPr>
          <p:cNvPr id="162931" name="Freeform 11"/>
          <p:cNvSpPr>
            <a:spLocks/>
          </p:cNvSpPr>
          <p:nvPr/>
        </p:nvSpPr>
        <p:spPr bwMode="auto">
          <a:xfrm>
            <a:off x="850900" y="2984500"/>
            <a:ext cx="2949575" cy="996950"/>
          </a:xfrm>
          <a:custGeom>
            <a:avLst/>
            <a:gdLst>
              <a:gd name="T0" fmla="*/ 647 w 2785"/>
              <a:gd name="T1" fmla="*/ 0 h 2009"/>
              <a:gd name="T2" fmla="*/ 85 w 2785"/>
              <a:gd name="T3" fmla="*/ 27 h 2009"/>
              <a:gd name="T4" fmla="*/ 352 w 2785"/>
              <a:gd name="T5" fmla="*/ 27 h 2009"/>
              <a:gd name="T6" fmla="*/ 352 w 2785"/>
              <a:gd name="T7" fmla="*/ 35 h 2009"/>
              <a:gd name="T8" fmla="*/ 333 w 2785"/>
              <a:gd name="T9" fmla="*/ 44 h 2009"/>
              <a:gd name="T10" fmla="*/ 296 w 2785"/>
              <a:gd name="T11" fmla="*/ 51 h 2009"/>
              <a:gd name="T12" fmla="*/ 259 w 2785"/>
              <a:gd name="T13" fmla="*/ 58 h 2009"/>
              <a:gd name="T14" fmla="*/ 215 w 2785"/>
              <a:gd name="T15" fmla="*/ 63 h 2009"/>
              <a:gd name="T16" fmla="*/ 152 w 2785"/>
              <a:gd name="T17" fmla="*/ 69 h 2009"/>
              <a:gd name="T18" fmla="*/ 96 w 2785"/>
              <a:gd name="T19" fmla="*/ 72 h 2009"/>
              <a:gd name="T20" fmla="*/ 44 w 2785"/>
              <a:gd name="T21" fmla="*/ 75 h 2009"/>
              <a:gd name="T22" fmla="*/ 0 w 2785"/>
              <a:gd name="T23" fmla="*/ 76 h 2009"/>
              <a:gd name="T24" fmla="*/ 1287 w 2785"/>
              <a:gd name="T25" fmla="*/ 76 h 2009"/>
              <a:gd name="T26" fmla="*/ 1232 w 2785"/>
              <a:gd name="T27" fmla="*/ 74 h 2009"/>
              <a:gd name="T28" fmla="*/ 1187 w 2785"/>
              <a:gd name="T29" fmla="*/ 72 h 2009"/>
              <a:gd name="T30" fmla="*/ 1136 w 2785"/>
              <a:gd name="T31" fmla="*/ 69 h 2009"/>
              <a:gd name="T32" fmla="*/ 1058 w 2785"/>
              <a:gd name="T33" fmla="*/ 61 h 2009"/>
              <a:gd name="T34" fmla="*/ 1017 w 2785"/>
              <a:gd name="T35" fmla="*/ 55 h 2009"/>
              <a:gd name="T36" fmla="*/ 984 w 2785"/>
              <a:gd name="T37" fmla="*/ 48 h 2009"/>
              <a:gd name="T38" fmla="*/ 962 w 2785"/>
              <a:gd name="T39" fmla="*/ 41 h 2009"/>
              <a:gd name="T40" fmla="*/ 947 w 2785"/>
              <a:gd name="T41" fmla="*/ 32 h 2009"/>
              <a:gd name="T42" fmla="*/ 940 w 2785"/>
              <a:gd name="T43" fmla="*/ 27 h 2009"/>
              <a:gd name="T44" fmla="*/ 1195 w 2785"/>
              <a:gd name="T45" fmla="*/ 27 h 2009"/>
              <a:gd name="T46" fmla="*/ 647 w 2785"/>
              <a:gd name="T47" fmla="*/ 0 h 200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785"/>
              <a:gd name="T73" fmla="*/ 0 h 2009"/>
              <a:gd name="T74" fmla="*/ 2785 w 2785"/>
              <a:gd name="T75" fmla="*/ 2009 h 200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785" h="2009">
                <a:moveTo>
                  <a:pt x="1400" y="0"/>
                </a:moveTo>
                <a:lnTo>
                  <a:pt x="184" y="712"/>
                </a:lnTo>
                <a:lnTo>
                  <a:pt x="760" y="712"/>
                </a:lnTo>
                <a:lnTo>
                  <a:pt x="760" y="920"/>
                </a:lnTo>
                <a:lnTo>
                  <a:pt x="720" y="1152"/>
                </a:lnTo>
                <a:lnTo>
                  <a:pt x="640" y="1352"/>
                </a:lnTo>
                <a:lnTo>
                  <a:pt x="560" y="1536"/>
                </a:lnTo>
                <a:lnTo>
                  <a:pt x="464" y="1672"/>
                </a:lnTo>
                <a:lnTo>
                  <a:pt x="328" y="1824"/>
                </a:lnTo>
                <a:lnTo>
                  <a:pt x="208" y="1912"/>
                </a:lnTo>
                <a:lnTo>
                  <a:pt x="96" y="1976"/>
                </a:lnTo>
                <a:lnTo>
                  <a:pt x="0" y="2008"/>
                </a:lnTo>
                <a:lnTo>
                  <a:pt x="2784" y="2008"/>
                </a:lnTo>
                <a:lnTo>
                  <a:pt x="2664" y="1952"/>
                </a:lnTo>
                <a:lnTo>
                  <a:pt x="2568" y="1904"/>
                </a:lnTo>
                <a:lnTo>
                  <a:pt x="2456" y="1808"/>
                </a:lnTo>
                <a:lnTo>
                  <a:pt x="2288" y="1616"/>
                </a:lnTo>
                <a:lnTo>
                  <a:pt x="2200" y="1448"/>
                </a:lnTo>
                <a:lnTo>
                  <a:pt x="2128" y="1272"/>
                </a:lnTo>
                <a:lnTo>
                  <a:pt x="2080" y="1080"/>
                </a:lnTo>
                <a:lnTo>
                  <a:pt x="2048" y="848"/>
                </a:lnTo>
                <a:lnTo>
                  <a:pt x="2032" y="712"/>
                </a:lnTo>
                <a:lnTo>
                  <a:pt x="2584" y="712"/>
                </a:lnTo>
                <a:lnTo>
                  <a:pt x="1400" y="0"/>
                </a:lnTo>
              </a:path>
            </a:pathLst>
          </a:custGeom>
          <a:gradFill rotWithShape="0">
            <a:gsLst>
              <a:gs pos="0">
                <a:srgbClr val="9FC9EF"/>
              </a:gs>
              <a:gs pos="100000">
                <a:srgbClr val="F5F9F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2933" name="Freeform 11"/>
          <p:cNvSpPr>
            <a:spLocks/>
          </p:cNvSpPr>
          <p:nvPr/>
        </p:nvSpPr>
        <p:spPr bwMode="auto">
          <a:xfrm>
            <a:off x="5926138" y="2924175"/>
            <a:ext cx="2949575" cy="1057275"/>
          </a:xfrm>
          <a:custGeom>
            <a:avLst/>
            <a:gdLst>
              <a:gd name="T0" fmla="*/ 647 w 2785"/>
              <a:gd name="T1" fmla="*/ 0 h 2009"/>
              <a:gd name="T2" fmla="*/ 85 w 2785"/>
              <a:gd name="T3" fmla="*/ 27 h 2009"/>
              <a:gd name="T4" fmla="*/ 352 w 2785"/>
              <a:gd name="T5" fmla="*/ 27 h 2009"/>
              <a:gd name="T6" fmla="*/ 352 w 2785"/>
              <a:gd name="T7" fmla="*/ 35 h 2009"/>
              <a:gd name="T8" fmla="*/ 333 w 2785"/>
              <a:gd name="T9" fmla="*/ 44 h 2009"/>
              <a:gd name="T10" fmla="*/ 296 w 2785"/>
              <a:gd name="T11" fmla="*/ 51 h 2009"/>
              <a:gd name="T12" fmla="*/ 259 w 2785"/>
              <a:gd name="T13" fmla="*/ 58 h 2009"/>
              <a:gd name="T14" fmla="*/ 215 w 2785"/>
              <a:gd name="T15" fmla="*/ 63 h 2009"/>
              <a:gd name="T16" fmla="*/ 152 w 2785"/>
              <a:gd name="T17" fmla="*/ 69 h 2009"/>
              <a:gd name="T18" fmla="*/ 96 w 2785"/>
              <a:gd name="T19" fmla="*/ 72 h 2009"/>
              <a:gd name="T20" fmla="*/ 44 w 2785"/>
              <a:gd name="T21" fmla="*/ 75 h 2009"/>
              <a:gd name="T22" fmla="*/ 0 w 2785"/>
              <a:gd name="T23" fmla="*/ 76 h 2009"/>
              <a:gd name="T24" fmla="*/ 1287 w 2785"/>
              <a:gd name="T25" fmla="*/ 76 h 2009"/>
              <a:gd name="T26" fmla="*/ 1232 w 2785"/>
              <a:gd name="T27" fmla="*/ 74 h 2009"/>
              <a:gd name="T28" fmla="*/ 1187 w 2785"/>
              <a:gd name="T29" fmla="*/ 72 h 2009"/>
              <a:gd name="T30" fmla="*/ 1136 w 2785"/>
              <a:gd name="T31" fmla="*/ 69 h 2009"/>
              <a:gd name="T32" fmla="*/ 1058 w 2785"/>
              <a:gd name="T33" fmla="*/ 61 h 2009"/>
              <a:gd name="T34" fmla="*/ 1017 w 2785"/>
              <a:gd name="T35" fmla="*/ 55 h 2009"/>
              <a:gd name="T36" fmla="*/ 984 w 2785"/>
              <a:gd name="T37" fmla="*/ 48 h 2009"/>
              <a:gd name="T38" fmla="*/ 962 w 2785"/>
              <a:gd name="T39" fmla="*/ 41 h 2009"/>
              <a:gd name="T40" fmla="*/ 947 w 2785"/>
              <a:gd name="T41" fmla="*/ 32 h 2009"/>
              <a:gd name="T42" fmla="*/ 940 w 2785"/>
              <a:gd name="T43" fmla="*/ 27 h 2009"/>
              <a:gd name="T44" fmla="*/ 1195 w 2785"/>
              <a:gd name="T45" fmla="*/ 27 h 2009"/>
              <a:gd name="T46" fmla="*/ 647 w 2785"/>
              <a:gd name="T47" fmla="*/ 0 h 200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785"/>
              <a:gd name="T73" fmla="*/ 0 h 2009"/>
              <a:gd name="T74" fmla="*/ 2785 w 2785"/>
              <a:gd name="T75" fmla="*/ 2009 h 200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785" h="2009">
                <a:moveTo>
                  <a:pt x="1400" y="0"/>
                </a:moveTo>
                <a:lnTo>
                  <a:pt x="184" y="712"/>
                </a:lnTo>
                <a:lnTo>
                  <a:pt x="760" y="712"/>
                </a:lnTo>
                <a:lnTo>
                  <a:pt x="760" y="920"/>
                </a:lnTo>
                <a:lnTo>
                  <a:pt x="720" y="1152"/>
                </a:lnTo>
                <a:lnTo>
                  <a:pt x="640" y="1352"/>
                </a:lnTo>
                <a:lnTo>
                  <a:pt x="560" y="1536"/>
                </a:lnTo>
                <a:lnTo>
                  <a:pt x="464" y="1672"/>
                </a:lnTo>
                <a:lnTo>
                  <a:pt x="328" y="1824"/>
                </a:lnTo>
                <a:lnTo>
                  <a:pt x="208" y="1912"/>
                </a:lnTo>
                <a:lnTo>
                  <a:pt x="96" y="1976"/>
                </a:lnTo>
                <a:lnTo>
                  <a:pt x="0" y="2008"/>
                </a:lnTo>
                <a:lnTo>
                  <a:pt x="2784" y="2008"/>
                </a:lnTo>
                <a:lnTo>
                  <a:pt x="2664" y="1952"/>
                </a:lnTo>
                <a:lnTo>
                  <a:pt x="2568" y="1904"/>
                </a:lnTo>
                <a:lnTo>
                  <a:pt x="2456" y="1808"/>
                </a:lnTo>
                <a:lnTo>
                  <a:pt x="2288" y="1616"/>
                </a:lnTo>
                <a:lnTo>
                  <a:pt x="2200" y="1448"/>
                </a:lnTo>
                <a:lnTo>
                  <a:pt x="2128" y="1272"/>
                </a:lnTo>
                <a:lnTo>
                  <a:pt x="2080" y="1080"/>
                </a:lnTo>
                <a:lnTo>
                  <a:pt x="2048" y="848"/>
                </a:lnTo>
                <a:lnTo>
                  <a:pt x="2032" y="712"/>
                </a:lnTo>
                <a:lnTo>
                  <a:pt x="2584" y="712"/>
                </a:lnTo>
                <a:lnTo>
                  <a:pt x="1400" y="0"/>
                </a:lnTo>
              </a:path>
            </a:pathLst>
          </a:custGeom>
          <a:gradFill rotWithShape="0">
            <a:gsLst>
              <a:gs pos="0">
                <a:srgbClr val="9FC9EF"/>
              </a:gs>
              <a:gs pos="100000">
                <a:srgbClr val="F5F9F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36902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3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04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36905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계획 금액 산정 방식</a:t>
            </a:r>
          </a:p>
        </p:txBody>
      </p:sp>
      <p:sp>
        <p:nvSpPr>
          <p:cNvPr id="36870" name="AutoShape 24"/>
          <p:cNvSpPr>
            <a:spLocks noChangeArrowheads="1"/>
          </p:cNvSpPr>
          <p:nvPr/>
        </p:nvSpPr>
        <p:spPr bwMode="auto">
          <a:xfrm>
            <a:off x="873125" y="1428750"/>
            <a:ext cx="8328025" cy="544513"/>
          </a:xfrm>
          <a:prstGeom prst="roundRect">
            <a:avLst>
              <a:gd name="adj" fmla="val 0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번 수행할 계획 금액 산정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[1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번 수선하기위해서 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전체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), 5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부분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 장충금 적립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수선항목 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전체 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부분 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수선율 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20%)</a:t>
            </a:r>
          </a:p>
        </p:txBody>
      </p:sp>
      <p:sp>
        <p:nvSpPr>
          <p:cNvPr id="36871" name="AutoShape 24"/>
          <p:cNvSpPr>
            <a:spLocks noChangeArrowheads="1"/>
          </p:cNvSpPr>
          <p:nvPr/>
        </p:nvSpPr>
        <p:spPr bwMode="auto">
          <a:xfrm>
            <a:off x="842963" y="2714625"/>
            <a:ext cx="2351087" cy="3643313"/>
          </a:xfrm>
          <a:prstGeom prst="roundRect">
            <a:avLst>
              <a:gd name="adj" fmla="val 0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ko-KR" altLang="en-US" sz="14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단가 구성</a:t>
            </a:r>
            <a:endParaRPr lang="en-US" altLang="ko-KR" sz="1400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72" name="AutoShape 23"/>
          <p:cNvSpPr>
            <a:spLocks noChangeArrowheads="1"/>
          </p:cNvSpPr>
          <p:nvPr/>
        </p:nvSpPr>
        <p:spPr bwMode="auto">
          <a:xfrm>
            <a:off x="1044575" y="3165475"/>
            <a:ext cx="2047875" cy="3040063"/>
          </a:xfrm>
          <a:prstGeom prst="roundRect">
            <a:avLst>
              <a:gd name="adj" fmla="val 708"/>
            </a:avLst>
          </a:prstGeom>
          <a:solidFill>
            <a:srgbClr val="FFFFFF"/>
          </a:solidFill>
          <a:ln w="9525">
            <a:noFill/>
            <a:prstDash val="dash"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/>
          <a:lstStyle/>
          <a:p>
            <a:pPr algn="ctr">
              <a:lnSpc>
                <a:spcPct val="150000"/>
              </a:lnSpc>
            </a:pPr>
            <a:endParaRPr lang="en-US" altLang="ko-KR" b="1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" name="그룹 64"/>
          <p:cNvGrpSpPr>
            <a:grpSpLocks/>
          </p:cNvGrpSpPr>
          <p:nvPr/>
        </p:nvGrpSpPr>
        <p:grpSpPr bwMode="auto">
          <a:xfrm>
            <a:off x="1335088" y="3143250"/>
            <a:ext cx="1408112" cy="796925"/>
            <a:chOff x="595282" y="2641600"/>
            <a:chExt cx="1144825" cy="796925"/>
          </a:xfrm>
        </p:grpSpPr>
        <p:pic>
          <p:nvPicPr>
            <p:cNvPr id="36900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01" name="Text Box 109"/>
            <p:cNvSpPr txBox="1">
              <a:spLocks noChangeArrowheads="1"/>
            </p:cNvSpPr>
            <p:nvPr/>
          </p:nvSpPr>
          <p:spPr bwMode="auto">
            <a:xfrm>
              <a:off x="850835" y="2857500"/>
              <a:ext cx="613068" cy="3175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6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6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재료비</a:t>
              </a:r>
            </a:p>
          </p:txBody>
        </p:sp>
      </p:grpSp>
      <p:grpSp>
        <p:nvGrpSpPr>
          <p:cNvPr id="4" name="그룹 65"/>
          <p:cNvGrpSpPr>
            <a:grpSpLocks/>
          </p:cNvGrpSpPr>
          <p:nvPr/>
        </p:nvGrpSpPr>
        <p:grpSpPr bwMode="auto">
          <a:xfrm>
            <a:off x="1336675" y="4132263"/>
            <a:ext cx="1408113" cy="796925"/>
            <a:chOff x="595282" y="2641600"/>
            <a:chExt cx="1144825" cy="796925"/>
          </a:xfrm>
        </p:grpSpPr>
        <p:pic>
          <p:nvPicPr>
            <p:cNvPr id="36898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9" name="Text Box 109"/>
            <p:cNvSpPr txBox="1">
              <a:spLocks noChangeArrowheads="1"/>
            </p:cNvSpPr>
            <p:nvPr/>
          </p:nvSpPr>
          <p:spPr bwMode="auto">
            <a:xfrm>
              <a:off x="850835" y="2857500"/>
              <a:ext cx="613068" cy="3175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6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6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노무비</a:t>
              </a:r>
            </a:p>
          </p:txBody>
        </p:sp>
      </p:grpSp>
      <p:grpSp>
        <p:nvGrpSpPr>
          <p:cNvPr id="5" name="그룹 68"/>
          <p:cNvGrpSpPr>
            <a:grpSpLocks/>
          </p:cNvGrpSpPr>
          <p:nvPr/>
        </p:nvGrpSpPr>
        <p:grpSpPr bwMode="auto">
          <a:xfrm>
            <a:off x="1357313" y="5072063"/>
            <a:ext cx="1408112" cy="796925"/>
            <a:chOff x="595282" y="2641600"/>
            <a:chExt cx="1144825" cy="796925"/>
          </a:xfrm>
        </p:grpSpPr>
        <p:pic>
          <p:nvPicPr>
            <p:cNvPr id="36896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7" name="Text Box 109"/>
            <p:cNvSpPr txBox="1">
              <a:spLocks noChangeArrowheads="1"/>
            </p:cNvSpPr>
            <p:nvPr/>
          </p:nvSpPr>
          <p:spPr bwMode="auto">
            <a:xfrm>
              <a:off x="844381" y="2857500"/>
              <a:ext cx="564024" cy="3175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6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6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경  비</a:t>
              </a:r>
            </a:p>
          </p:txBody>
        </p:sp>
      </p:grpSp>
      <p:sp>
        <p:nvSpPr>
          <p:cNvPr id="74" name="덧셈 기호 73"/>
          <p:cNvSpPr/>
          <p:nvPr/>
        </p:nvSpPr>
        <p:spPr bwMode="auto">
          <a:xfrm>
            <a:off x="1765300" y="3940175"/>
            <a:ext cx="604838" cy="346081"/>
          </a:xfrm>
          <a:prstGeom prst="mathPlus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anchor="ctr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endParaRPr lang="ko-KR" altLang="en-US" dirty="0">
              <a:solidFill>
                <a:srgbClr val="0000FF"/>
              </a:solidFill>
            </a:endParaRPr>
          </a:p>
        </p:txBody>
      </p:sp>
      <p:sp>
        <p:nvSpPr>
          <p:cNvPr id="75" name="덧셈 기호 74"/>
          <p:cNvSpPr/>
          <p:nvPr/>
        </p:nvSpPr>
        <p:spPr bwMode="auto">
          <a:xfrm>
            <a:off x="1765300" y="4846638"/>
            <a:ext cx="604838" cy="382587"/>
          </a:xfrm>
          <a:prstGeom prst="mathPlus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anchor="ctr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endParaRPr lang="ko-KR" altLang="en-US" dirty="0">
              <a:solidFill>
                <a:srgbClr val="0000FF"/>
              </a:solidFill>
            </a:endParaRPr>
          </a:p>
        </p:txBody>
      </p:sp>
      <p:sp>
        <p:nvSpPr>
          <p:cNvPr id="36878" name="AutoShape 24"/>
          <p:cNvSpPr>
            <a:spLocks noChangeArrowheads="1"/>
          </p:cNvSpPr>
          <p:nvPr/>
        </p:nvSpPr>
        <p:spPr bwMode="auto">
          <a:xfrm>
            <a:off x="3802063" y="2724150"/>
            <a:ext cx="2351087" cy="3633788"/>
          </a:xfrm>
          <a:prstGeom prst="roundRect">
            <a:avLst>
              <a:gd name="adj" fmla="val 0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ko-KR" altLang="en-US" sz="14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제경비율</a:t>
            </a:r>
            <a:endParaRPr lang="en-US" altLang="ko-KR" sz="1400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79" name="AutoShape 23"/>
          <p:cNvSpPr>
            <a:spLocks noChangeArrowheads="1"/>
          </p:cNvSpPr>
          <p:nvPr/>
        </p:nvSpPr>
        <p:spPr bwMode="auto">
          <a:xfrm>
            <a:off x="3937000" y="3071813"/>
            <a:ext cx="2049463" cy="3070225"/>
          </a:xfrm>
          <a:prstGeom prst="roundRect">
            <a:avLst>
              <a:gd name="adj" fmla="val 708"/>
            </a:avLst>
          </a:prstGeom>
          <a:solidFill>
            <a:srgbClr val="FFFFFF"/>
          </a:solidFill>
          <a:ln w="9525">
            <a:noFill/>
            <a:prstDash val="dash"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/>
          <a:lstStyle/>
          <a:p>
            <a:pPr algn="ctr">
              <a:lnSpc>
                <a:spcPct val="150000"/>
              </a:lnSpc>
            </a:pPr>
            <a:endParaRPr lang="en-US" altLang="ko-KR" sz="1400" b="1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" name="그룹 78"/>
          <p:cNvGrpSpPr>
            <a:grpSpLocks/>
          </p:cNvGrpSpPr>
          <p:nvPr/>
        </p:nvGrpSpPr>
        <p:grpSpPr bwMode="auto">
          <a:xfrm>
            <a:off x="4294188" y="3165475"/>
            <a:ext cx="1408112" cy="796925"/>
            <a:chOff x="595282" y="2641600"/>
            <a:chExt cx="1144825" cy="796925"/>
          </a:xfrm>
        </p:grpSpPr>
        <p:pic>
          <p:nvPicPr>
            <p:cNvPr id="36894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5" name="Text Box 109"/>
            <p:cNvSpPr txBox="1">
              <a:spLocks noChangeArrowheads="1"/>
            </p:cNvSpPr>
            <p:nvPr/>
          </p:nvSpPr>
          <p:spPr bwMode="auto">
            <a:xfrm>
              <a:off x="781139" y="2857500"/>
              <a:ext cx="886690" cy="28575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재료비</a:t>
              </a:r>
              <a:r>
                <a:rPr lang="en-US" altLang="ko-KR" sz="10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(125%)</a:t>
              </a:r>
              <a:endParaRPr lang="ko-KR" altLang="en-US" sz="10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7" name="그룹 81"/>
          <p:cNvGrpSpPr>
            <a:grpSpLocks/>
          </p:cNvGrpSpPr>
          <p:nvPr/>
        </p:nvGrpSpPr>
        <p:grpSpPr bwMode="auto">
          <a:xfrm>
            <a:off x="4295775" y="4154488"/>
            <a:ext cx="1408113" cy="796925"/>
            <a:chOff x="595282" y="2641600"/>
            <a:chExt cx="1144825" cy="796925"/>
          </a:xfrm>
        </p:grpSpPr>
        <p:pic>
          <p:nvPicPr>
            <p:cNvPr id="36892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3" name="Text Box 109"/>
            <p:cNvSpPr txBox="1">
              <a:spLocks noChangeArrowheads="1"/>
            </p:cNvSpPr>
            <p:nvPr/>
          </p:nvSpPr>
          <p:spPr bwMode="auto">
            <a:xfrm>
              <a:off x="797917" y="2857500"/>
              <a:ext cx="886691" cy="28575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노무비</a:t>
              </a:r>
              <a:r>
                <a:rPr lang="en-US" altLang="ko-KR" sz="10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(175%)</a:t>
              </a:r>
              <a:endParaRPr lang="ko-KR" altLang="en-US" sz="10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8" name="그룹 84"/>
          <p:cNvGrpSpPr>
            <a:grpSpLocks/>
          </p:cNvGrpSpPr>
          <p:nvPr/>
        </p:nvGrpSpPr>
        <p:grpSpPr bwMode="auto">
          <a:xfrm>
            <a:off x="4316413" y="5094288"/>
            <a:ext cx="1408112" cy="796925"/>
            <a:chOff x="595282" y="2641600"/>
            <a:chExt cx="1144825" cy="796925"/>
          </a:xfrm>
        </p:grpSpPr>
        <p:pic>
          <p:nvPicPr>
            <p:cNvPr id="36890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1" name="Text Box 109"/>
            <p:cNvSpPr txBox="1">
              <a:spLocks noChangeArrowheads="1"/>
            </p:cNvSpPr>
            <p:nvPr/>
          </p:nvSpPr>
          <p:spPr bwMode="auto">
            <a:xfrm>
              <a:off x="781139" y="2857500"/>
              <a:ext cx="842808" cy="28575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경  비</a:t>
              </a:r>
              <a:r>
                <a:rPr lang="en-US" altLang="ko-KR" sz="10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(134%)</a:t>
              </a:r>
              <a:endParaRPr lang="ko-KR" altLang="en-US" sz="10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90" name="AutoShape 26"/>
          <p:cNvSpPr>
            <a:spLocks noChangeArrowheads="1"/>
          </p:cNvSpPr>
          <p:nvPr/>
        </p:nvSpPr>
        <p:spPr bwMode="auto">
          <a:xfrm>
            <a:off x="873125" y="2144713"/>
            <a:ext cx="2320925" cy="4000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ko-KR" altLang="en-US" sz="1800" b="1" dirty="0">
                <a:solidFill>
                  <a:schemeClr val="accent6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순수 단가</a:t>
            </a:r>
          </a:p>
        </p:txBody>
      </p:sp>
      <p:sp>
        <p:nvSpPr>
          <p:cNvPr id="92" name="AutoShape 26"/>
          <p:cNvSpPr>
            <a:spLocks noChangeArrowheads="1"/>
          </p:cNvSpPr>
          <p:nvPr/>
        </p:nvSpPr>
        <p:spPr bwMode="auto">
          <a:xfrm>
            <a:off x="3802063" y="2144713"/>
            <a:ext cx="2351087" cy="4000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>
              <a:defRPr/>
            </a:pPr>
            <a:r>
              <a:rPr lang="ko-KR" altLang="en-US" sz="1800" b="1" dirty="0" err="1">
                <a:solidFill>
                  <a:schemeClr val="accent6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제경비율</a:t>
            </a:r>
            <a:endParaRPr lang="ko-KR" altLang="en-US" sz="1800" b="1" dirty="0">
              <a:solidFill>
                <a:schemeClr val="accent6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곱셈 기호 92"/>
          <p:cNvSpPr/>
          <p:nvPr/>
        </p:nvSpPr>
        <p:spPr bwMode="auto">
          <a:xfrm>
            <a:off x="3406775" y="2170113"/>
            <a:ext cx="184150" cy="376237"/>
          </a:xfrm>
          <a:prstGeom prst="mathMultiply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endParaRPr lang="ko-KR" altLang="en-US"/>
          </a:p>
        </p:txBody>
      </p:sp>
      <p:sp>
        <p:nvSpPr>
          <p:cNvPr id="36886" name="AutoShape 24"/>
          <p:cNvSpPr>
            <a:spLocks noChangeArrowheads="1"/>
          </p:cNvSpPr>
          <p:nvPr/>
        </p:nvSpPr>
        <p:spPr bwMode="auto">
          <a:xfrm>
            <a:off x="6873875" y="2116138"/>
            <a:ext cx="2278063" cy="428625"/>
          </a:xfrm>
          <a:prstGeom prst="roundRect">
            <a:avLst>
              <a:gd name="adj" fmla="val 0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ko-KR" altLang="en-US" sz="2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수선 계획 금액</a:t>
            </a:r>
            <a:endParaRPr lang="en-US" altLang="ko-KR" sz="2000" b="1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5" name="등호 94"/>
          <p:cNvSpPr/>
          <p:nvPr/>
        </p:nvSpPr>
        <p:spPr bwMode="auto">
          <a:xfrm>
            <a:off x="6299200" y="2147888"/>
            <a:ext cx="361950" cy="403225"/>
          </a:xfrm>
          <a:prstGeom prst="mathEqual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endParaRPr lang="ko-KR" altLang="en-US"/>
          </a:p>
        </p:txBody>
      </p:sp>
      <p:sp>
        <p:nvSpPr>
          <p:cNvPr id="36888" name="AutoShape 24"/>
          <p:cNvSpPr>
            <a:spLocks noChangeArrowheads="1"/>
          </p:cNvSpPr>
          <p:nvPr/>
        </p:nvSpPr>
        <p:spPr bwMode="auto">
          <a:xfrm>
            <a:off x="6759575" y="2714625"/>
            <a:ext cx="2351088" cy="3633788"/>
          </a:xfrm>
          <a:prstGeom prst="roundRect">
            <a:avLst>
              <a:gd name="adj" fmla="val 0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ko-KR" altLang="en-US" sz="14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수선 계획 금액</a:t>
            </a:r>
            <a:endParaRPr lang="en-US" altLang="ko-KR" sz="1400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89" name="AutoShape 23"/>
          <p:cNvSpPr>
            <a:spLocks noChangeArrowheads="1"/>
          </p:cNvSpPr>
          <p:nvPr/>
        </p:nvSpPr>
        <p:spPr bwMode="auto">
          <a:xfrm>
            <a:off x="6896100" y="3062288"/>
            <a:ext cx="2047875" cy="3070225"/>
          </a:xfrm>
          <a:prstGeom prst="roundRect">
            <a:avLst>
              <a:gd name="adj" fmla="val 708"/>
            </a:avLst>
          </a:prstGeom>
          <a:solidFill>
            <a:srgbClr val="FFFFFF"/>
          </a:solidFill>
          <a:ln w="9525">
            <a:noFill/>
            <a:prstDash val="dash"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/>
          <a:lstStyle/>
          <a:p>
            <a:pPr algn="ctr">
              <a:lnSpc>
                <a:spcPct val="150000"/>
              </a:lnSpc>
            </a:pP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수선 계획 금액</a:t>
            </a:r>
            <a:endParaRPr lang="en-US" altLang="ko-KR" sz="1400" b="1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" name="그룹 78"/>
          <p:cNvGrpSpPr>
            <a:grpSpLocks/>
          </p:cNvGrpSpPr>
          <p:nvPr/>
        </p:nvGrpSpPr>
        <p:grpSpPr bwMode="auto">
          <a:xfrm>
            <a:off x="7173913" y="3730625"/>
            <a:ext cx="1625600" cy="1498600"/>
            <a:chOff x="595282" y="2641600"/>
            <a:chExt cx="1144825" cy="796925"/>
          </a:xfrm>
        </p:grpSpPr>
        <p:pic>
          <p:nvPicPr>
            <p:cNvPr id="36911" name="Picture 103" descr="blue_butt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5282" y="2641600"/>
              <a:ext cx="1144825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12" name="Text Box 109"/>
            <p:cNvSpPr txBox="1">
              <a:spLocks noChangeArrowheads="1"/>
            </p:cNvSpPr>
            <p:nvPr/>
          </p:nvSpPr>
          <p:spPr bwMode="auto">
            <a:xfrm>
              <a:off x="926208" y="2856871"/>
              <a:ext cx="595890" cy="37820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36000" tIns="36000" rIns="36000" bIns="3600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순수단가</a:t>
              </a:r>
            </a:p>
            <a:p>
              <a:pPr algn="ctr"/>
              <a:r>
                <a:rPr lang="en-US" altLang="ko-KR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+</a:t>
              </a:r>
            </a:p>
            <a:p>
              <a:pPr algn="ctr"/>
              <a:r>
                <a:rPr lang="ko-KR" altLang="en-US" sz="1400" b="1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간접비용</a:t>
              </a:r>
              <a:endParaRPr lang="ko-KR" altLang="en-US" sz="10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511" name="Text Box 191"/>
          <p:cNvSpPr txBox="1">
            <a:spLocks noChangeArrowheads="1"/>
          </p:cNvSpPr>
          <p:nvPr/>
        </p:nvSpPr>
        <p:spPr bwMode="auto">
          <a:xfrm>
            <a:off x="23778" y="22205"/>
            <a:ext cx="2532062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ctr">
              <a:buFont typeface="Wingdings" pitchFamily="2" charset="2"/>
              <a:buNone/>
              <a:defRPr/>
            </a:pPr>
            <a:r>
              <a:rPr lang="en-US" altLang="ko-KR" sz="3000" i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가는각진제목체" pitchFamily="18" charset="-127"/>
              </a:rPr>
              <a:t>CONTENTS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023937" y="2349500"/>
            <a:ext cx="8389938" cy="176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업무 흐름도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장기수선계획시스템 사용자 등록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주요 화면 구성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ID/PW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찾기</a:t>
            </a:r>
            <a:endParaRPr lang="en-US" altLang="ko-KR" sz="1600" dirty="0" smtClean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변경신청서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" name="Text Box 185"/>
          <p:cNvSpPr txBox="1">
            <a:spLocks noChangeArrowheads="1"/>
          </p:cNvSpPr>
          <p:nvPr/>
        </p:nvSpPr>
        <p:spPr bwMode="auto">
          <a:xfrm>
            <a:off x="762000" y="1341438"/>
            <a:ext cx="606608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>
              <a:buFont typeface="Wingdings" pitchFamily="2" charset="2"/>
              <a:buNone/>
            </a:pPr>
            <a:r>
              <a:rPr lang="en-US" altLang="ko-KR" sz="4000" dirty="0" smtClean="0"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4000" dirty="0" smtClean="0">
                <a:latin typeface="HY헤드라인M" pitchFamily="18" charset="-127"/>
                <a:ea typeface="HY헤드라인M" pitchFamily="18" charset="-127"/>
              </a:rPr>
              <a:t>접속 방법 및 신청 설명</a:t>
            </a:r>
            <a:endParaRPr lang="ko-KR" altLang="en-US" sz="4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Line 186"/>
          <p:cNvSpPr>
            <a:spLocks noChangeShapeType="1"/>
          </p:cNvSpPr>
          <p:nvPr/>
        </p:nvSpPr>
        <p:spPr bwMode="auto">
          <a:xfrm>
            <a:off x="919164" y="2133600"/>
            <a:ext cx="59089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13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3795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5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5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3795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003" name="AutoShape 23"/>
          <p:cNvSpPr>
            <a:spLocks noChangeArrowheads="1"/>
          </p:cNvSpPr>
          <p:nvPr/>
        </p:nvSpPr>
        <p:spPr bwMode="auto">
          <a:xfrm>
            <a:off x="287338" y="2924175"/>
            <a:ext cx="9274175" cy="3311525"/>
          </a:xfrm>
          <a:prstGeom prst="roundRect">
            <a:avLst>
              <a:gd name="adj" fmla="val 708"/>
            </a:avLst>
          </a:prstGeom>
          <a:solidFill>
            <a:srgbClr val="FFFFFF"/>
          </a:solidFill>
          <a:ln w="9525">
            <a:noFill/>
            <a:prstDash val="dash"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/>
          <a:lstStyle/>
          <a:p>
            <a:pPr algn="ctr">
              <a:lnSpc>
                <a:spcPct val="150000"/>
              </a:lnSpc>
            </a:pPr>
            <a:endParaRPr lang="en-US" altLang="ko-KR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주기 설정</a:t>
            </a:r>
          </a:p>
        </p:txBody>
      </p:sp>
      <p:sp>
        <p:nvSpPr>
          <p:cNvPr id="37923" name="AutoShape 24"/>
          <p:cNvSpPr>
            <a:spLocks noChangeArrowheads="1"/>
          </p:cNvSpPr>
          <p:nvPr/>
        </p:nvSpPr>
        <p:spPr bwMode="auto">
          <a:xfrm>
            <a:off x="452438" y="1355725"/>
            <a:ext cx="6259512" cy="560388"/>
          </a:xfrm>
          <a:prstGeom prst="roundRect">
            <a:avLst>
              <a:gd name="adj" fmla="val 0"/>
            </a:avLst>
          </a:prstGeom>
          <a:solidFill>
            <a:srgbClr val="F0F0F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lIns="0" rIns="0" anchorCtr="1"/>
          <a:lstStyle/>
          <a:p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(ex) 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장기수선 항목 금액 설정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전체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부분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수선율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20%)</a:t>
            </a:r>
          </a:p>
          <a:p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      총계획 기간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4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50</a:t>
            </a:r>
            <a:r>
              <a:rPr lang="ko-KR" altLang="en-US" sz="14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최초 사용검사일 </a:t>
            </a:r>
            <a:r>
              <a:rPr lang="en-US" altLang="ko-KR" sz="1400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: 1998.01.01)</a:t>
            </a:r>
          </a:p>
          <a:p>
            <a:endParaRPr lang="ko-KR" altLang="en-US" sz="1400" b="1">
              <a:solidFill>
                <a:srgbClr val="00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AutoShape 26"/>
          <p:cNvSpPr>
            <a:spLocks noChangeArrowheads="1"/>
          </p:cNvSpPr>
          <p:nvPr/>
        </p:nvSpPr>
        <p:spPr bwMode="auto">
          <a:xfrm>
            <a:off x="1319213" y="3027363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[1999-2008]</a:t>
            </a:r>
          </a:p>
        </p:txBody>
      </p:sp>
      <p:sp>
        <p:nvSpPr>
          <p:cNvPr id="37939" name="AutoShape 24"/>
          <p:cNvSpPr>
            <a:spLocks noChangeArrowheads="1"/>
          </p:cNvSpPr>
          <p:nvPr/>
        </p:nvSpPr>
        <p:spPr bwMode="auto">
          <a:xfrm>
            <a:off x="1349375" y="3429000"/>
            <a:ext cx="1531938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(10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7958" name="AutoShape 24"/>
          <p:cNvSpPr>
            <a:spLocks noChangeArrowheads="1"/>
          </p:cNvSpPr>
          <p:nvPr/>
        </p:nvSpPr>
        <p:spPr bwMode="auto">
          <a:xfrm>
            <a:off x="2949575" y="3429000"/>
            <a:ext cx="1531938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(20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7959" name="AutoShape 24"/>
          <p:cNvSpPr>
            <a:spLocks noChangeArrowheads="1"/>
          </p:cNvSpPr>
          <p:nvPr/>
        </p:nvSpPr>
        <p:spPr bwMode="auto">
          <a:xfrm>
            <a:off x="4554538" y="3429000"/>
            <a:ext cx="1531937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(30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7960" name="AutoShape 24"/>
          <p:cNvSpPr>
            <a:spLocks noChangeArrowheads="1"/>
          </p:cNvSpPr>
          <p:nvPr/>
        </p:nvSpPr>
        <p:spPr bwMode="auto">
          <a:xfrm>
            <a:off x="6154738" y="3429000"/>
            <a:ext cx="1531937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(40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" name="AutoShape 26"/>
          <p:cNvSpPr>
            <a:spLocks noChangeArrowheads="1"/>
          </p:cNvSpPr>
          <p:nvPr/>
        </p:nvSpPr>
        <p:spPr bwMode="auto">
          <a:xfrm>
            <a:off x="2967038" y="3027363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[2009-2018]</a:t>
            </a:r>
          </a:p>
        </p:txBody>
      </p:sp>
      <p:sp>
        <p:nvSpPr>
          <p:cNvPr id="3" name="AutoShape 26"/>
          <p:cNvSpPr>
            <a:spLocks noChangeArrowheads="1"/>
          </p:cNvSpPr>
          <p:nvPr/>
        </p:nvSpPr>
        <p:spPr bwMode="auto">
          <a:xfrm>
            <a:off x="4551363" y="3027363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[2019-2028]</a:t>
            </a:r>
          </a:p>
        </p:txBody>
      </p:sp>
      <p:sp>
        <p:nvSpPr>
          <p:cNvPr id="4" name="AutoShape 26"/>
          <p:cNvSpPr>
            <a:spLocks noChangeArrowheads="1"/>
          </p:cNvSpPr>
          <p:nvPr/>
        </p:nvSpPr>
        <p:spPr bwMode="auto">
          <a:xfrm>
            <a:off x="6135688" y="3027363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[2029-2038]</a:t>
            </a:r>
          </a:p>
        </p:txBody>
      </p:sp>
      <p:sp>
        <p:nvSpPr>
          <p:cNvPr id="37965" name="AutoShape 24"/>
          <p:cNvSpPr>
            <a:spLocks noChangeArrowheads="1"/>
          </p:cNvSpPr>
          <p:nvPr/>
        </p:nvSpPr>
        <p:spPr bwMode="auto">
          <a:xfrm>
            <a:off x="7773988" y="3429000"/>
            <a:ext cx="1531937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(50</a:t>
            </a:r>
            <a:r>
              <a:rPr lang="ko-KR" altLang="en-US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5" name="AutoShape 26"/>
          <p:cNvSpPr>
            <a:spLocks noChangeArrowheads="1"/>
          </p:cNvSpPr>
          <p:nvPr/>
        </p:nvSpPr>
        <p:spPr bwMode="auto">
          <a:xfrm>
            <a:off x="7754938" y="3027363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[2039-2048]</a:t>
            </a:r>
          </a:p>
        </p:txBody>
      </p:sp>
      <p:sp>
        <p:nvSpPr>
          <p:cNvPr id="92" name="AutoShape 26"/>
          <p:cNvSpPr>
            <a:spLocks noChangeArrowheads="1"/>
          </p:cNvSpPr>
          <p:nvPr/>
        </p:nvSpPr>
        <p:spPr bwMode="auto">
          <a:xfrm>
            <a:off x="415925" y="3027363"/>
            <a:ext cx="857250" cy="976312"/>
          </a:xfrm>
          <a:prstGeom prst="roundRect">
            <a:avLst>
              <a:gd name="adj" fmla="val 7375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ko-KR" altLang="en-US" sz="18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전체</a:t>
            </a:r>
          </a:p>
          <a:p>
            <a:pPr algn="ctr"/>
            <a:r>
              <a:rPr lang="ko-KR" altLang="en-US" sz="18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</p:txBody>
      </p:sp>
      <p:sp>
        <p:nvSpPr>
          <p:cNvPr id="6" name="AutoShape 26"/>
          <p:cNvSpPr>
            <a:spLocks noChangeArrowheads="1"/>
          </p:cNvSpPr>
          <p:nvPr/>
        </p:nvSpPr>
        <p:spPr bwMode="auto">
          <a:xfrm>
            <a:off x="1363663" y="4581525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[1999-2008]</a:t>
            </a:r>
          </a:p>
        </p:txBody>
      </p:sp>
      <p:sp>
        <p:nvSpPr>
          <p:cNvPr id="37968" name="AutoShape 24"/>
          <p:cNvSpPr>
            <a:spLocks noChangeArrowheads="1"/>
          </p:cNvSpPr>
          <p:nvPr/>
        </p:nvSpPr>
        <p:spPr bwMode="auto">
          <a:xfrm>
            <a:off x="1393825" y="4983163"/>
            <a:ext cx="1531938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(10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7969" name="AutoShape 24"/>
          <p:cNvSpPr>
            <a:spLocks noChangeArrowheads="1"/>
          </p:cNvSpPr>
          <p:nvPr/>
        </p:nvSpPr>
        <p:spPr bwMode="auto">
          <a:xfrm>
            <a:off x="2994025" y="4983163"/>
            <a:ext cx="1531938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(10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7970" name="AutoShape 24"/>
          <p:cNvSpPr>
            <a:spLocks noChangeArrowheads="1"/>
          </p:cNvSpPr>
          <p:nvPr/>
        </p:nvSpPr>
        <p:spPr bwMode="auto">
          <a:xfrm>
            <a:off x="4598988" y="4983163"/>
            <a:ext cx="1531937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(10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7971" name="AutoShape 24"/>
          <p:cNvSpPr>
            <a:spLocks noChangeArrowheads="1"/>
          </p:cNvSpPr>
          <p:nvPr/>
        </p:nvSpPr>
        <p:spPr bwMode="auto">
          <a:xfrm>
            <a:off x="6199188" y="4983163"/>
            <a:ext cx="1531937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(10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7" name="AutoShape 26"/>
          <p:cNvSpPr>
            <a:spLocks noChangeArrowheads="1"/>
          </p:cNvSpPr>
          <p:nvPr/>
        </p:nvSpPr>
        <p:spPr bwMode="auto">
          <a:xfrm>
            <a:off x="3011488" y="4581525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[2009-2018]</a:t>
            </a:r>
          </a:p>
        </p:txBody>
      </p:sp>
      <p:sp>
        <p:nvSpPr>
          <p:cNvPr id="8" name="AutoShape 26"/>
          <p:cNvSpPr>
            <a:spLocks noChangeArrowheads="1"/>
          </p:cNvSpPr>
          <p:nvPr/>
        </p:nvSpPr>
        <p:spPr bwMode="auto">
          <a:xfrm>
            <a:off x="4595813" y="4581525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[2019-2028]</a:t>
            </a:r>
          </a:p>
        </p:txBody>
      </p:sp>
      <p:sp>
        <p:nvSpPr>
          <p:cNvPr id="9" name="AutoShape 26"/>
          <p:cNvSpPr>
            <a:spLocks noChangeArrowheads="1"/>
          </p:cNvSpPr>
          <p:nvPr/>
        </p:nvSpPr>
        <p:spPr bwMode="auto">
          <a:xfrm>
            <a:off x="6180138" y="4581525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[2029-2038]</a:t>
            </a:r>
          </a:p>
        </p:txBody>
      </p:sp>
      <p:sp>
        <p:nvSpPr>
          <p:cNvPr id="37975" name="AutoShape 24"/>
          <p:cNvSpPr>
            <a:spLocks noChangeArrowheads="1"/>
          </p:cNvSpPr>
          <p:nvPr/>
        </p:nvSpPr>
        <p:spPr bwMode="auto">
          <a:xfrm>
            <a:off x="7818438" y="4983163"/>
            <a:ext cx="1531937" cy="574675"/>
          </a:xfrm>
          <a:prstGeom prst="roundRect">
            <a:avLst>
              <a:gd name="adj" fmla="val 0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(10</a:t>
            </a:r>
            <a:r>
              <a:rPr lang="ko-KR" altLang="en-US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14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0" name="AutoShape 26"/>
          <p:cNvSpPr>
            <a:spLocks noChangeArrowheads="1"/>
          </p:cNvSpPr>
          <p:nvPr/>
        </p:nvSpPr>
        <p:spPr bwMode="auto">
          <a:xfrm>
            <a:off x="7799388" y="4581525"/>
            <a:ext cx="1514475" cy="40005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en-US" altLang="ko-KR" sz="1400" b="1">
                <a:solidFill>
                  <a:srgbClr val="16165D"/>
                </a:solidFill>
                <a:latin typeface="맑은 고딕" pitchFamily="50" charset="-127"/>
                <a:ea typeface="맑은 고딕" pitchFamily="50" charset="-127"/>
              </a:rPr>
              <a:t>[2039-2048]</a:t>
            </a:r>
          </a:p>
        </p:txBody>
      </p:sp>
      <p:sp>
        <p:nvSpPr>
          <p:cNvPr id="11" name="AutoShape 26"/>
          <p:cNvSpPr>
            <a:spLocks noChangeArrowheads="1"/>
          </p:cNvSpPr>
          <p:nvPr/>
        </p:nvSpPr>
        <p:spPr bwMode="auto">
          <a:xfrm>
            <a:off x="447675" y="5013325"/>
            <a:ext cx="857250" cy="1047750"/>
          </a:xfrm>
          <a:prstGeom prst="roundRect">
            <a:avLst>
              <a:gd name="adj" fmla="val 7375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995C"/>
            </a:prstShdw>
          </a:effectLst>
        </p:spPr>
        <p:txBody>
          <a:bodyPr anchor="ctr"/>
          <a:lstStyle/>
          <a:p>
            <a:pPr algn="ctr"/>
            <a:r>
              <a:rPr lang="ko-KR" altLang="en-US" sz="18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부분</a:t>
            </a:r>
          </a:p>
          <a:p>
            <a:pPr algn="ctr"/>
            <a:r>
              <a:rPr lang="ko-KR" altLang="en-US" sz="18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주기</a:t>
            </a:r>
          </a:p>
          <a:p>
            <a:pPr algn="ctr"/>
            <a:r>
              <a:rPr lang="en-US" altLang="ko-KR" sz="1800" b="1">
                <a:solidFill>
                  <a:schemeClr val="accent2"/>
                </a:solidFill>
                <a:latin typeface="맑은 고딕" pitchFamily="50" charset="-127"/>
                <a:ea typeface="맑은 고딕" pitchFamily="50" charset="-127"/>
              </a:rPr>
              <a:t>(20%)</a:t>
            </a:r>
          </a:p>
        </p:txBody>
      </p:sp>
      <p:sp>
        <p:nvSpPr>
          <p:cNvPr id="37981" name="AutoShape 24"/>
          <p:cNvSpPr>
            <a:spLocks noChangeArrowheads="1"/>
          </p:cNvSpPr>
          <p:nvPr/>
        </p:nvSpPr>
        <p:spPr bwMode="auto">
          <a:xfrm>
            <a:off x="1392238" y="5661025"/>
            <a:ext cx="1531937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82" name="AutoShape 24"/>
          <p:cNvSpPr>
            <a:spLocks noChangeArrowheads="1"/>
          </p:cNvSpPr>
          <p:nvPr/>
        </p:nvSpPr>
        <p:spPr bwMode="auto">
          <a:xfrm>
            <a:off x="2992438" y="5661025"/>
            <a:ext cx="1531937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78" name="AutoShape 14"/>
          <p:cNvSpPr>
            <a:spLocks noChangeArrowheads="1"/>
          </p:cNvSpPr>
          <p:nvPr/>
        </p:nvSpPr>
        <p:spPr bwMode="auto">
          <a:xfrm>
            <a:off x="1384300" y="5661025"/>
            <a:ext cx="862013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DFFFF"/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</p:txBody>
      </p:sp>
      <p:sp>
        <p:nvSpPr>
          <p:cNvPr id="37979" name="AutoShape 14"/>
          <p:cNvSpPr>
            <a:spLocks noChangeArrowheads="1"/>
          </p:cNvSpPr>
          <p:nvPr/>
        </p:nvSpPr>
        <p:spPr bwMode="auto">
          <a:xfrm>
            <a:off x="2246313" y="5734050"/>
            <a:ext cx="631825" cy="2968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>
            <a:spAutoFit/>
          </a:bodyPr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</a:p>
        </p:txBody>
      </p:sp>
      <p:sp>
        <p:nvSpPr>
          <p:cNvPr id="37986" name="AutoShape 24"/>
          <p:cNvSpPr>
            <a:spLocks noChangeArrowheads="1"/>
          </p:cNvSpPr>
          <p:nvPr/>
        </p:nvSpPr>
        <p:spPr bwMode="auto">
          <a:xfrm>
            <a:off x="2989263" y="5661025"/>
            <a:ext cx="1531937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87" name="AutoShape 14"/>
          <p:cNvSpPr>
            <a:spLocks noChangeArrowheads="1"/>
          </p:cNvSpPr>
          <p:nvPr/>
        </p:nvSpPr>
        <p:spPr bwMode="auto">
          <a:xfrm>
            <a:off x="2981325" y="5661025"/>
            <a:ext cx="862013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DFFFF"/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</p:txBody>
      </p:sp>
      <p:sp>
        <p:nvSpPr>
          <p:cNvPr id="37988" name="AutoShape 14"/>
          <p:cNvSpPr>
            <a:spLocks noChangeArrowheads="1"/>
          </p:cNvSpPr>
          <p:nvPr/>
        </p:nvSpPr>
        <p:spPr bwMode="auto">
          <a:xfrm>
            <a:off x="3843338" y="5734050"/>
            <a:ext cx="631825" cy="2968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>
            <a:spAutoFit/>
          </a:bodyPr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</a:p>
        </p:txBody>
      </p:sp>
      <p:sp>
        <p:nvSpPr>
          <p:cNvPr id="37989" name="AutoShape 24"/>
          <p:cNvSpPr>
            <a:spLocks noChangeArrowheads="1"/>
          </p:cNvSpPr>
          <p:nvPr/>
        </p:nvSpPr>
        <p:spPr bwMode="auto">
          <a:xfrm>
            <a:off x="4589463" y="5661025"/>
            <a:ext cx="1531937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90" name="AutoShape 24"/>
          <p:cNvSpPr>
            <a:spLocks noChangeArrowheads="1"/>
          </p:cNvSpPr>
          <p:nvPr/>
        </p:nvSpPr>
        <p:spPr bwMode="auto">
          <a:xfrm>
            <a:off x="4586288" y="5661025"/>
            <a:ext cx="1531937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91" name="AutoShape 14"/>
          <p:cNvSpPr>
            <a:spLocks noChangeArrowheads="1"/>
          </p:cNvSpPr>
          <p:nvPr/>
        </p:nvSpPr>
        <p:spPr bwMode="auto">
          <a:xfrm>
            <a:off x="4578350" y="5661025"/>
            <a:ext cx="862013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DFFFF"/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</p:txBody>
      </p:sp>
      <p:sp>
        <p:nvSpPr>
          <p:cNvPr id="37992" name="AutoShape 14"/>
          <p:cNvSpPr>
            <a:spLocks noChangeArrowheads="1"/>
          </p:cNvSpPr>
          <p:nvPr/>
        </p:nvSpPr>
        <p:spPr bwMode="auto">
          <a:xfrm>
            <a:off x="5440363" y="5734050"/>
            <a:ext cx="631825" cy="2968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>
            <a:spAutoFit/>
          </a:bodyPr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</a:p>
        </p:txBody>
      </p:sp>
      <p:sp>
        <p:nvSpPr>
          <p:cNvPr id="37993" name="AutoShape 24"/>
          <p:cNvSpPr>
            <a:spLocks noChangeArrowheads="1"/>
          </p:cNvSpPr>
          <p:nvPr/>
        </p:nvSpPr>
        <p:spPr bwMode="auto">
          <a:xfrm>
            <a:off x="6223000" y="5661025"/>
            <a:ext cx="1531938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94" name="AutoShape 24"/>
          <p:cNvSpPr>
            <a:spLocks noChangeArrowheads="1"/>
          </p:cNvSpPr>
          <p:nvPr/>
        </p:nvSpPr>
        <p:spPr bwMode="auto">
          <a:xfrm>
            <a:off x="6219825" y="5661025"/>
            <a:ext cx="1531938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95" name="AutoShape 14"/>
          <p:cNvSpPr>
            <a:spLocks noChangeArrowheads="1"/>
          </p:cNvSpPr>
          <p:nvPr/>
        </p:nvSpPr>
        <p:spPr bwMode="auto">
          <a:xfrm>
            <a:off x="6211888" y="5661025"/>
            <a:ext cx="862012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DFFFF"/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</p:txBody>
      </p:sp>
      <p:sp>
        <p:nvSpPr>
          <p:cNvPr id="37996" name="AutoShape 14"/>
          <p:cNvSpPr>
            <a:spLocks noChangeArrowheads="1"/>
          </p:cNvSpPr>
          <p:nvPr/>
        </p:nvSpPr>
        <p:spPr bwMode="auto">
          <a:xfrm>
            <a:off x="7073900" y="5734050"/>
            <a:ext cx="631825" cy="2968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>
            <a:spAutoFit/>
          </a:bodyPr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</a:p>
        </p:txBody>
      </p:sp>
      <p:sp>
        <p:nvSpPr>
          <p:cNvPr id="37997" name="AutoShape 24"/>
          <p:cNvSpPr>
            <a:spLocks noChangeArrowheads="1"/>
          </p:cNvSpPr>
          <p:nvPr/>
        </p:nvSpPr>
        <p:spPr bwMode="auto">
          <a:xfrm>
            <a:off x="7820025" y="5661025"/>
            <a:ext cx="1531938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98" name="AutoShape 24"/>
          <p:cNvSpPr>
            <a:spLocks noChangeArrowheads="1"/>
          </p:cNvSpPr>
          <p:nvPr/>
        </p:nvSpPr>
        <p:spPr bwMode="auto">
          <a:xfrm>
            <a:off x="7816850" y="5661025"/>
            <a:ext cx="1531938" cy="430213"/>
          </a:xfrm>
          <a:prstGeom prst="roundRect">
            <a:avLst>
              <a:gd name="adj" fmla="val 0"/>
            </a:avLst>
          </a:prstGeom>
          <a:solidFill>
            <a:srgbClr val="FFFF99">
              <a:alpha val="31000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09090"/>
            </a:prstShdw>
          </a:effectLst>
        </p:spPr>
        <p:txBody>
          <a:bodyPr anchorCtr="1"/>
          <a:lstStyle/>
          <a:p>
            <a:pPr algn="ctr"/>
            <a:endParaRPr lang="en-US" altLang="ko-KR" sz="1400" b="1">
              <a:solidFill>
                <a:schemeClr val="accent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999" name="AutoShape 14"/>
          <p:cNvSpPr>
            <a:spLocks noChangeArrowheads="1"/>
          </p:cNvSpPr>
          <p:nvPr/>
        </p:nvSpPr>
        <p:spPr bwMode="auto">
          <a:xfrm>
            <a:off x="7808913" y="5661025"/>
            <a:ext cx="862012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DFFFF"/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</p:txBody>
      </p:sp>
      <p:sp>
        <p:nvSpPr>
          <p:cNvPr id="38000" name="AutoShape 14"/>
          <p:cNvSpPr>
            <a:spLocks noChangeArrowheads="1"/>
          </p:cNvSpPr>
          <p:nvPr/>
        </p:nvSpPr>
        <p:spPr bwMode="auto">
          <a:xfrm>
            <a:off x="8670925" y="5734050"/>
            <a:ext cx="631825" cy="2968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>
            <a:spAutoFit/>
          </a:bodyPr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</a:p>
        </p:txBody>
      </p:sp>
      <p:sp>
        <p:nvSpPr>
          <p:cNvPr id="15" name="모서리가 둥근 사각형 설명선 14"/>
          <p:cNvSpPr>
            <a:spLocks noChangeArrowheads="1"/>
          </p:cNvSpPr>
          <p:nvPr/>
        </p:nvSpPr>
        <p:spPr bwMode="auto">
          <a:xfrm>
            <a:off x="1744663" y="6308725"/>
            <a:ext cx="1811337" cy="192088"/>
          </a:xfrm>
          <a:prstGeom prst="wedgeRoundRectCallout">
            <a:avLst>
              <a:gd name="adj1" fmla="val -1884"/>
              <a:gd name="adj2" fmla="val -176444"/>
              <a:gd name="adj3" fmla="val 16667"/>
            </a:avLst>
          </a:prstGeom>
          <a:solidFill>
            <a:schemeClr val="bg1"/>
          </a:solidFill>
          <a:ln w="3175" algn="ctr">
            <a:solidFill>
              <a:srgbClr val="7F7F7F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r>
              <a:rPr kumimoji="0" lang="ko-KR" altLang="en-US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전체수선주기와 곂침</a:t>
            </a:r>
          </a:p>
        </p:txBody>
      </p:sp>
      <p:sp>
        <p:nvSpPr>
          <p:cNvPr id="38004" name="AutoShape 14"/>
          <p:cNvSpPr>
            <a:spLocks noChangeArrowheads="1"/>
          </p:cNvSpPr>
          <p:nvPr/>
        </p:nvSpPr>
        <p:spPr bwMode="auto">
          <a:xfrm>
            <a:off x="287338" y="2419350"/>
            <a:ext cx="1457325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EFC"/>
              </a:gs>
              <a:gs pos="100000">
                <a:srgbClr val="0000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ko-KR" altLang="en-US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계획 기간 </a:t>
            </a:r>
            <a:r>
              <a:rPr lang="en-US" altLang="ko-KR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: 50</a:t>
            </a:r>
            <a:r>
              <a:rPr lang="ko-KR" altLang="en-US" b="1">
                <a:solidFill>
                  <a:srgbClr val="00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</p:txBody>
      </p:sp>
      <p:sp>
        <p:nvSpPr>
          <p:cNvPr id="38009" name="Freeform 5"/>
          <p:cNvSpPr>
            <a:spLocks/>
          </p:cNvSpPr>
          <p:nvPr/>
        </p:nvSpPr>
        <p:spPr bwMode="auto">
          <a:xfrm flipV="1">
            <a:off x="7529513" y="1941513"/>
            <a:ext cx="2247900" cy="274637"/>
          </a:xfrm>
          <a:custGeom>
            <a:avLst/>
            <a:gdLst>
              <a:gd name="T0" fmla="*/ 0 w 3770"/>
              <a:gd name="T1" fmla="*/ 1 h 1486"/>
              <a:gd name="T2" fmla="*/ 1136 w 3770"/>
              <a:gd name="T3" fmla="*/ 1 h 1486"/>
              <a:gd name="T4" fmla="*/ 2890 w 3770"/>
              <a:gd name="T5" fmla="*/ 111 h 1486"/>
              <a:gd name="T6" fmla="*/ 4685 w 3770"/>
              <a:gd name="T7" fmla="*/ 1 h 1486"/>
              <a:gd name="T8" fmla="*/ 5778 w 3770"/>
              <a:gd name="T9" fmla="*/ 0 h 1486"/>
              <a:gd name="T10" fmla="*/ 5073 w 3770"/>
              <a:gd name="T11" fmla="*/ 329 h 1486"/>
              <a:gd name="T12" fmla="*/ 5877 w 3770"/>
              <a:gd name="T13" fmla="*/ 664 h 1486"/>
              <a:gd name="T14" fmla="*/ 4678 w 3770"/>
              <a:gd name="T15" fmla="*/ 666 h 1486"/>
              <a:gd name="T16" fmla="*/ 2890 w 3770"/>
              <a:gd name="T17" fmla="*/ 583 h 1486"/>
              <a:gd name="T18" fmla="*/ 1376 w 3770"/>
              <a:gd name="T19" fmla="*/ 666 h 1486"/>
              <a:gd name="T20" fmla="*/ 0 w 3770"/>
              <a:gd name="T21" fmla="*/ 666 h 1486"/>
              <a:gd name="T22" fmla="*/ 688 w 3770"/>
              <a:gd name="T23" fmla="*/ 333 h 1486"/>
              <a:gd name="T24" fmla="*/ 0 w 3770"/>
              <a:gd name="T25" fmla="*/ 1 h 14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770"/>
              <a:gd name="T40" fmla="*/ 0 h 1486"/>
              <a:gd name="T41" fmla="*/ 3770 w 3770"/>
              <a:gd name="T42" fmla="*/ 1486 h 148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770" h="1486">
                <a:moveTo>
                  <a:pt x="0" y="3"/>
                </a:moveTo>
                <a:lnTo>
                  <a:pt x="729" y="3"/>
                </a:lnTo>
                <a:lnTo>
                  <a:pt x="1854" y="248"/>
                </a:lnTo>
                <a:lnTo>
                  <a:pt x="3005" y="3"/>
                </a:lnTo>
                <a:lnTo>
                  <a:pt x="3707" y="0"/>
                </a:lnTo>
                <a:lnTo>
                  <a:pt x="3254" y="734"/>
                </a:lnTo>
                <a:lnTo>
                  <a:pt x="3770" y="1481"/>
                </a:lnTo>
                <a:lnTo>
                  <a:pt x="3001" y="1486"/>
                </a:lnTo>
                <a:lnTo>
                  <a:pt x="1854" y="1300"/>
                </a:lnTo>
                <a:lnTo>
                  <a:pt x="883" y="1486"/>
                </a:lnTo>
                <a:lnTo>
                  <a:pt x="0" y="1486"/>
                </a:lnTo>
                <a:lnTo>
                  <a:pt x="441" y="743"/>
                </a:lnTo>
                <a:lnTo>
                  <a:pt x="0" y="3"/>
                </a:lnTo>
                <a:close/>
              </a:path>
            </a:pathLst>
          </a:custGeom>
          <a:gradFill rotWithShape="0">
            <a:gsLst>
              <a:gs pos="0">
                <a:srgbClr val="D9E9F5"/>
              </a:gs>
              <a:gs pos="100000">
                <a:srgbClr val="FFFFFF"/>
              </a:gs>
            </a:gsLst>
            <a:lin ang="5400000" scaled="1"/>
          </a:gradFill>
          <a:ln w="12700">
            <a:noFill/>
            <a:round/>
            <a:headEnd/>
            <a:tailEnd/>
          </a:ln>
        </p:spPr>
        <p:txBody>
          <a:bodyPr rot="10800000" anchor="ctr">
            <a:spAutoFit/>
          </a:bodyPr>
          <a:lstStyle/>
          <a:p>
            <a:endParaRPr lang="ko-KR" altLang="en-US"/>
          </a:p>
        </p:txBody>
      </p:sp>
      <p:sp>
        <p:nvSpPr>
          <p:cNvPr id="38013" name="Arc 9"/>
          <p:cNvSpPr>
            <a:spLocks/>
          </p:cNvSpPr>
          <p:nvPr/>
        </p:nvSpPr>
        <p:spPr bwMode="auto">
          <a:xfrm flipV="1">
            <a:off x="7699375" y="1349375"/>
            <a:ext cx="1919288" cy="639763"/>
          </a:xfrm>
          <a:custGeom>
            <a:avLst/>
            <a:gdLst>
              <a:gd name="T0" fmla="*/ 0 w 43199"/>
              <a:gd name="T1" fmla="*/ 0 h 21600"/>
              <a:gd name="T2" fmla="*/ 24 w 43199"/>
              <a:gd name="T3" fmla="*/ 0 h 21600"/>
              <a:gd name="T4" fmla="*/ 12 w 43199"/>
              <a:gd name="T5" fmla="*/ 0 h 21600"/>
              <a:gd name="T6" fmla="*/ 0 60000 65536"/>
              <a:gd name="T7" fmla="*/ 0 60000 65536"/>
              <a:gd name="T8" fmla="*/ 0 60000 65536"/>
              <a:gd name="T9" fmla="*/ 0 w 43199"/>
              <a:gd name="T10" fmla="*/ 0 h 21600"/>
              <a:gd name="T11" fmla="*/ 43199 w 431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9" h="21600" fill="none" extrusionOk="0">
                <a:moveTo>
                  <a:pt x="-1" y="21412"/>
                </a:moveTo>
                <a:cubicBezTo>
                  <a:pt x="102" y="9557"/>
                  <a:pt x="9742" y="-1"/>
                  <a:pt x="21599" y="0"/>
                </a:cubicBezTo>
                <a:cubicBezTo>
                  <a:pt x="33528" y="0"/>
                  <a:pt x="43199" y="9670"/>
                  <a:pt x="43199" y="21600"/>
                </a:cubicBezTo>
              </a:path>
              <a:path w="43199" h="21600" stroke="0" extrusionOk="0">
                <a:moveTo>
                  <a:pt x="-1" y="21412"/>
                </a:moveTo>
                <a:cubicBezTo>
                  <a:pt x="102" y="9557"/>
                  <a:pt x="9742" y="-1"/>
                  <a:pt x="21599" y="0"/>
                </a:cubicBezTo>
                <a:cubicBezTo>
                  <a:pt x="33528" y="0"/>
                  <a:pt x="43199" y="9670"/>
                  <a:pt x="43199" y="21600"/>
                </a:cubicBezTo>
                <a:lnTo>
                  <a:pt x="21599" y="216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rot="10800000" wrap="none" anchor="ctr"/>
          <a:lstStyle/>
          <a:p>
            <a:endParaRPr lang="ko-KR" altLang="en-US"/>
          </a:p>
        </p:txBody>
      </p:sp>
      <p:sp>
        <p:nvSpPr>
          <p:cNvPr id="38014" name="Arc 10"/>
          <p:cNvSpPr>
            <a:spLocks/>
          </p:cNvSpPr>
          <p:nvPr/>
        </p:nvSpPr>
        <p:spPr bwMode="auto">
          <a:xfrm flipV="1">
            <a:off x="7818438" y="1628775"/>
            <a:ext cx="1785937" cy="639763"/>
          </a:xfrm>
          <a:custGeom>
            <a:avLst/>
            <a:gdLst>
              <a:gd name="T0" fmla="*/ 0 w 43199"/>
              <a:gd name="T1" fmla="*/ 0 h 21600"/>
              <a:gd name="T2" fmla="*/ 20 w 43199"/>
              <a:gd name="T3" fmla="*/ 0 h 21600"/>
              <a:gd name="T4" fmla="*/ 10 w 43199"/>
              <a:gd name="T5" fmla="*/ 0 h 21600"/>
              <a:gd name="T6" fmla="*/ 0 60000 65536"/>
              <a:gd name="T7" fmla="*/ 0 60000 65536"/>
              <a:gd name="T8" fmla="*/ 0 60000 65536"/>
              <a:gd name="T9" fmla="*/ 0 w 43199"/>
              <a:gd name="T10" fmla="*/ 0 h 21600"/>
              <a:gd name="T11" fmla="*/ 43199 w 431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9" h="21600" fill="none" extrusionOk="0">
                <a:moveTo>
                  <a:pt x="-1" y="21412"/>
                </a:moveTo>
                <a:cubicBezTo>
                  <a:pt x="102" y="9557"/>
                  <a:pt x="9742" y="-1"/>
                  <a:pt x="21599" y="0"/>
                </a:cubicBezTo>
                <a:cubicBezTo>
                  <a:pt x="33528" y="0"/>
                  <a:pt x="43199" y="9670"/>
                  <a:pt x="43199" y="21600"/>
                </a:cubicBezTo>
              </a:path>
              <a:path w="43199" h="21600" stroke="0" extrusionOk="0">
                <a:moveTo>
                  <a:pt x="-1" y="21412"/>
                </a:moveTo>
                <a:cubicBezTo>
                  <a:pt x="102" y="9557"/>
                  <a:pt x="9742" y="-1"/>
                  <a:pt x="21599" y="0"/>
                </a:cubicBezTo>
                <a:cubicBezTo>
                  <a:pt x="33528" y="0"/>
                  <a:pt x="43199" y="9670"/>
                  <a:pt x="43199" y="21600"/>
                </a:cubicBezTo>
                <a:lnTo>
                  <a:pt x="21599" y="2160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9E9F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rot="10800000" wrap="none" anchor="ctr"/>
          <a:lstStyle/>
          <a:p>
            <a:endParaRPr lang="ko-KR" altLang="en-US"/>
          </a:p>
        </p:txBody>
      </p:sp>
      <p:sp>
        <p:nvSpPr>
          <p:cNvPr id="38015" name="Freeform 11"/>
          <p:cNvSpPr>
            <a:spLocks/>
          </p:cNvSpPr>
          <p:nvPr/>
        </p:nvSpPr>
        <p:spPr bwMode="auto">
          <a:xfrm>
            <a:off x="7332663" y="2212975"/>
            <a:ext cx="2589212" cy="568325"/>
          </a:xfrm>
          <a:custGeom>
            <a:avLst/>
            <a:gdLst>
              <a:gd name="T0" fmla="*/ 647 w 2785"/>
              <a:gd name="T1" fmla="*/ 0 h 2009"/>
              <a:gd name="T2" fmla="*/ 85 w 2785"/>
              <a:gd name="T3" fmla="*/ 27 h 2009"/>
              <a:gd name="T4" fmla="*/ 352 w 2785"/>
              <a:gd name="T5" fmla="*/ 27 h 2009"/>
              <a:gd name="T6" fmla="*/ 352 w 2785"/>
              <a:gd name="T7" fmla="*/ 35 h 2009"/>
              <a:gd name="T8" fmla="*/ 333 w 2785"/>
              <a:gd name="T9" fmla="*/ 44 h 2009"/>
              <a:gd name="T10" fmla="*/ 296 w 2785"/>
              <a:gd name="T11" fmla="*/ 51 h 2009"/>
              <a:gd name="T12" fmla="*/ 259 w 2785"/>
              <a:gd name="T13" fmla="*/ 58 h 2009"/>
              <a:gd name="T14" fmla="*/ 215 w 2785"/>
              <a:gd name="T15" fmla="*/ 63 h 2009"/>
              <a:gd name="T16" fmla="*/ 152 w 2785"/>
              <a:gd name="T17" fmla="*/ 69 h 2009"/>
              <a:gd name="T18" fmla="*/ 96 w 2785"/>
              <a:gd name="T19" fmla="*/ 72 h 2009"/>
              <a:gd name="T20" fmla="*/ 44 w 2785"/>
              <a:gd name="T21" fmla="*/ 75 h 2009"/>
              <a:gd name="T22" fmla="*/ 0 w 2785"/>
              <a:gd name="T23" fmla="*/ 76 h 2009"/>
              <a:gd name="T24" fmla="*/ 1287 w 2785"/>
              <a:gd name="T25" fmla="*/ 76 h 2009"/>
              <a:gd name="T26" fmla="*/ 1232 w 2785"/>
              <a:gd name="T27" fmla="*/ 74 h 2009"/>
              <a:gd name="T28" fmla="*/ 1187 w 2785"/>
              <a:gd name="T29" fmla="*/ 72 h 2009"/>
              <a:gd name="T30" fmla="*/ 1136 w 2785"/>
              <a:gd name="T31" fmla="*/ 69 h 2009"/>
              <a:gd name="T32" fmla="*/ 1058 w 2785"/>
              <a:gd name="T33" fmla="*/ 61 h 2009"/>
              <a:gd name="T34" fmla="*/ 1017 w 2785"/>
              <a:gd name="T35" fmla="*/ 55 h 2009"/>
              <a:gd name="T36" fmla="*/ 984 w 2785"/>
              <a:gd name="T37" fmla="*/ 48 h 2009"/>
              <a:gd name="T38" fmla="*/ 962 w 2785"/>
              <a:gd name="T39" fmla="*/ 41 h 2009"/>
              <a:gd name="T40" fmla="*/ 947 w 2785"/>
              <a:gd name="T41" fmla="*/ 32 h 2009"/>
              <a:gd name="T42" fmla="*/ 940 w 2785"/>
              <a:gd name="T43" fmla="*/ 27 h 2009"/>
              <a:gd name="T44" fmla="*/ 1195 w 2785"/>
              <a:gd name="T45" fmla="*/ 27 h 2009"/>
              <a:gd name="T46" fmla="*/ 647 w 2785"/>
              <a:gd name="T47" fmla="*/ 0 h 200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785"/>
              <a:gd name="T73" fmla="*/ 0 h 2009"/>
              <a:gd name="T74" fmla="*/ 2785 w 2785"/>
              <a:gd name="T75" fmla="*/ 2009 h 200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785" h="2009">
                <a:moveTo>
                  <a:pt x="1400" y="0"/>
                </a:moveTo>
                <a:lnTo>
                  <a:pt x="184" y="712"/>
                </a:lnTo>
                <a:lnTo>
                  <a:pt x="760" y="712"/>
                </a:lnTo>
                <a:lnTo>
                  <a:pt x="760" y="920"/>
                </a:lnTo>
                <a:lnTo>
                  <a:pt x="720" y="1152"/>
                </a:lnTo>
                <a:lnTo>
                  <a:pt x="640" y="1352"/>
                </a:lnTo>
                <a:lnTo>
                  <a:pt x="560" y="1536"/>
                </a:lnTo>
                <a:lnTo>
                  <a:pt x="464" y="1672"/>
                </a:lnTo>
                <a:lnTo>
                  <a:pt x="328" y="1824"/>
                </a:lnTo>
                <a:lnTo>
                  <a:pt x="208" y="1912"/>
                </a:lnTo>
                <a:lnTo>
                  <a:pt x="96" y="1976"/>
                </a:lnTo>
                <a:lnTo>
                  <a:pt x="0" y="2008"/>
                </a:lnTo>
                <a:lnTo>
                  <a:pt x="2784" y="2008"/>
                </a:lnTo>
                <a:lnTo>
                  <a:pt x="2664" y="1952"/>
                </a:lnTo>
                <a:lnTo>
                  <a:pt x="2568" y="1904"/>
                </a:lnTo>
                <a:lnTo>
                  <a:pt x="2456" y="1808"/>
                </a:lnTo>
                <a:lnTo>
                  <a:pt x="2288" y="1616"/>
                </a:lnTo>
                <a:lnTo>
                  <a:pt x="2200" y="1448"/>
                </a:lnTo>
                <a:lnTo>
                  <a:pt x="2128" y="1272"/>
                </a:lnTo>
                <a:lnTo>
                  <a:pt x="2080" y="1080"/>
                </a:lnTo>
                <a:lnTo>
                  <a:pt x="2048" y="848"/>
                </a:lnTo>
                <a:lnTo>
                  <a:pt x="2032" y="712"/>
                </a:lnTo>
                <a:lnTo>
                  <a:pt x="2584" y="712"/>
                </a:lnTo>
                <a:lnTo>
                  <a:pt x="1400" y="0"/>
                </a:lnTo>
              </a:path>
            </a:pathLst>
          </a:custGeom>
          <a:gradFill rotWithShape="0">
            <a:gsLst>
              <a:gs pos="0">
                <a:srgbClr val="9FC9EF"/>
              </a:gs>
              <a:gs pos="100000">
                <a:srgbClr val="F5F9F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Group 120"/>
          <p:cNvGrpSpPr>
            <a:grpSpLocks/>
          </p:cNvGrpSpPr>
          <p:nvPr/>
        </p:nvGrpSpPr>
        <p:grpSpPr bwMode="auto">
          <a:xfrm>
            <a:off x="8034338" y="1341438"/>
            <a:ext cx="1223962" cy="871537"/>
            <a:chOff x="4481" y="795"/>
            <a:chExt cx="771" cy="549"/>
          </a:xfrm>
        </p:grpSpPr>
        <p:sp>
          <p:nvSpPr>
            <p:cNvPr id="1633303" name="Oval 23"/>
            <p:cNvSpPr>
              <a:spLocks noChangeArrowheads="1"/>
            </p:cNvSpPr>
            <p:nvPr/>
          </p:nvSpPr>
          <p:spPr bwMode="auto">
            <a:xfrm>
              <a:off x="4481" y="795"/>
              <a:ext cx="771" cy="54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dist="102391" dir="3615307" algn="ctr" rotWithShape="0">
                <a:schemeClr val="folHlink"/>
              </a:outerShdw>
            </a:effectLst>
          </p:spPr>
          <p:txBody>
            <a:bodyPr anchor="ctr"/>
            <a:lstStyle/>
            <a:p>
              <a:pPr algn="ctr"/>
              <a:endParaRPr lang="en-US" altLang="ko-KR">
                <a:solidFill>
                  <a:srgbClr val="FF3300"/>
                </a:solidFill>
              </a:endParaRPr>
            </a:p>
          </p:txBody>
        </p:sp>
        <p:sp>
          <p:nvSpPr>
            <p:cNvPr id="1633322" name="Oval 42"/>
            <p:cNvSpPr>
              <a:spLocks noChangeArrowheads="1"/>
            </p:cNvSpPr>
            <p:nvPr/>
          </p:nvSpPr>
          <p:spPr bwMode="auto">
            <a:xfrm>
              <a:off x="4539" y="830"/>
              <a:ext cx="688" cy="468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39216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cap="rnd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buClr>
                  <a:schemeClr val="tx1"/>
                </a:buClr>
                <a:buFont typeface="Wingdings" pitchFamily="2" charset="2"/>
                <a:buNone/>
              </a:pPr>
              <a:r>
                <a:rPr lang="ko-KR" altLang="en-US" b="1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총 계획 금액</a:t>
              </a:r>
            </a:p>
            <a:p>
              <a:pPr algn="ctr">
                <a:buClr>
                  <a:schemeClr val="tx1"/>
                </a:buClr>
                <a:buFont typeface="Wingdings" pitchFamily="2" charset="2"/>
                <a:buNone/>
              </a:pPr>
              <a:r>
                <a:rPr lang="en-US" altLang="ko-KR" b="1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(50</a:t>
              </a:r>
              <a:r>
                <a:rPr lang="ko-KR" altLang="en-US" b="1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년</a:t>
              </a:r>
              <a:r>
                <a:rPr lang="en-US" altLang="ko-KR" b="1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</p:txBody>
        </p:sp>
      </p:grpSp>
      <p:sp>
        <p:nvSpPr>
          <p:cNvPr id="23" name="모서리가 둥근 사각형 설명선 22"/>
          <p:cNvSpPr>
            <a:spLocks noChangeArrowheads="1"/>
          </p:cNvSpPr>
          <p:nvPr/>
        </p:nvSpPr>
        <p:spPr bwMode="auto">
          <a:xfrm>
            <a:off x="3821113" y="2493963"/>
            <a:ext cx="1347787" cy="358775"/>
          </a:xfrm>
          <a:prstGeom prst="wedgeRoundRectCallout">
            <a:avLst>
              <a:gd name="adj1" fmla="val -14431"/>
              <a:gd name="adj2" fmla="val 60176"/>
              <a:gd name="adj3" fmla="val 16667"/>
            </a:avLst>
          </a:prstGeom>
          <a:solidFill>
            <a:schemeClr val="bg1"/>
          </a:solidFill>
          <a:ln w="3175" algn="ctr">
            <a:solidFill>
              <a:srgbClr val="7F7F7F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0"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2012</a:t>
            </a:r>
            <a:r>
              <a:rPr kumimoji="0"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br>
              <a:rPr kumimoji="0" lang="ko-KR" altLang="en-US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조정 년도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2" name="이등변 삼각형 21"/>
          <p:cNvSpPr>
            <a:spLocks noChangeArrowheads="1"/>
          </p:cNvSpPr>
          <p:nvPr/>
        </p:nvSpPr>
        <p:spPr bwMode="auto">
          <a:xfrm rot="-8594406">
            <a:off x="3944938" y="2924175"/>
            <a:ext cx="144462" cy="1365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schemeClr val="lt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021" name="AutoShape 14"/>
          <p:cNvSpPr>
            <a:spLocks noChangeArrowheads="1"/>
          </p:cNvSpPr>
          <p:nvPr/>
        </p:nvSpPr>
        <p:spPr bwMode="auto">
          <a:xfrm>
            <a:off x="2674938" y="3441700"/>
            <a:ext cx="209550" cy="561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2" name="AutoShape 14"/>
          <p:cNvSpPr>
            <a:spLocks noChangeArrowheads="1"/>
          </p:cNvSpPr>
          <p:nvPr/>
        </p:nvSpPr>
        <p:spPr bwMode="auto">
          <a:xfrm>
            <a:off x="4260850" y="3429000"/>
            <a:ext cx="209550" cy="561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3" name="AutoShape 14"/>
          <p:cNvSpPr>
            <a:spLocks noChangeArrowheads="1"/>
          </p:cNvSpPr>
          <p:nvPr/>
        </p:nvSpPr>
        <p:spPr bwMode="auto">
          <a:xfrm>
            <a:off x="5867400" y="3429000"/>
            <a:ext cx="209550" cy="561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4" name="AutoShape 14"/>
          <p:cNvSpPr>
            <a:spLocks noChangeArrowheads="1"/>
          </p:cNvSpPr>
          <p:nvPr/>
        </p:nvSpPr>
        <p:spPr bwMode="auto">
          <a:xfrm>
            <a:off x="7480300" y="3429000"/>
            <a:ext cx="209550" cy="561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5" name="AutoShape 14"/>
          <p:cNvSpPr>
            <a:spLocks noChangeArrowheads="1"/>
          </p:cNvSpPr>
          <p:nvPr/>
        </p:nvSpPr>
        <p:spPr bwMode="auto">
          <a:xfrm>
            <a:off x="9097963" y="3443288"/>
            <a:ext cx="209550" cy="5619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7" name="AutoShape 14"/>
          <p:cNvSpPr>
            <a:spLocks noChangeArrowheads="1"/>
          </p:cNvSpPr>
          <p:nvPr/>
        </p:nvSpPr>
        <p:spPr bwMode="auto">
          <a:xfrm>
            <a:off x="2073275" y="5661025"/>
            <a:ext cx="209550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8" name="AutoShape 14"/>
          <p:cNvSpPr>
            <a:spLocks noChangeArrowheads="1"/>
          </p:cNvSpPr>
          <p:nvPr/>
        </p:nvSpPr>
        <p:spPr bwMode="auto">
          <a:xfrm>
            <a:off x="3663950" y="5662613"/>
            <a:ext cx="209550" cy="430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29" name="AutoShape 14"/>
          <p:cNvSpPr>
            <a:spLocks noChangeArrowheads="1"/>
          </p:cNvSpPr>
          <p:nvPr/>
        </p:nvSpPr>
        <p:spPr bwMode="auto">
          <a:xfrm>
            <a:off x="5248275" y="5662613"/>
            <a:ext cx="209550" cy="430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30" name="AutoShape 14"/>
          <p:cNvSpPr>
            <a:spLocks noChangeArrowheads="1"/>
          </p:cNvSpPr>
          <p:nvPr/>
        </p:nvSpPr>
        <p:spPr bwMode="auto">
          <a:xfrm>
            <a:off x="6904038" y="5664200"/>
            <a:ext cx="209550" cy="430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31" name="AutoShape 14"/>
          <p:cNvSpPr>
            <a:spLocks noChangeArrowheads="1"/>
          </p:cNvSpPr>
          <p:nvPr/>
        </p:nvSpPr>
        <p:spPr bwMode="auto">
          <a:xfrm>
            <a:off x="8482013" y="5662613"/>
            <a:ext cx="209550" cy="430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 anchorCtr="1"/>
          <a:lstStyle/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선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</a:p>
          <a:p>
            <a:pPr algn="dist" fontAlgn="ctr">
              <a:lnSpc>
                <a:spcPct val="40000"/>
              </a:lnSpc>
              <a:spcBef>
                <a:spcPct val="50000"/>
              </a:spcBef>
            </a:pPr>
            <a:r>
              <a:rPr lang="ko-KR" altLang="en-US" sz="800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도</a:t>
            </a:r>
          </a:p>
        </p:txBody>
      </p:sp>
      <p:sp>
        <p:nvSpPr>
          <p:cNvPr id="38032" name="AutoShape 144"/>
          <p:cNvSpPr>
            <a:spLocks noChangeArrowheads="1"/>
          </p:cNvSpPr>
          <p:nvPr/>
        </p:nvSpPr>
        <p:spPr bwMode="auto">
          <a:xfrm rot="21536742" flipH="1">
            <a:off x="2881313" y="2854325"/>
            <a:ext cx="361950" cy="1154113"/>
          </a:xfrm>
          <a:prstGeom prst="lightningBol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033" name="AutoShape 145"/>
          <p:cNvSpPr>
            <a:spLocks noChangeArrowheads="1"/>
          </p:cNvSpPr>
          <p:nvPr/>
        </p:nvSpPr>
        <p:spPr bwMode="auto">
          <a:xfrm rot="21010765" flipH="1">
            <a:off x="2865438" y="5375275"/>
            <a:ext cx="361950" cy="685800"/>
          </a:xfrm>
          <a:prstGeom prst="lightningBol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034" name="AutoShape 14"/>
          <p:cNvSpPr>
            <a:spLocks noChangeArrowheads="1"/>
          </p:cNvSpPr>
          <p:nvPr/>
        </p:nvSpPr>
        <p:spPr bwMode="auto">
          <a:xfrm>
            <a:off x="1344613" y="4071938"/>
            <a:ext cx="1514475" cy="174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endParaRPr lang="ko-KR" altLang="en-US" b="1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036" name="AutoShape 14"/>
          <p:cNvSpPr>
            <a:spLocks noChangeArrowheads="1"/>
          </p:cNvSpPr>
          <p:nvPr/>
        </p:nvSpPr>
        <p:spPr bwMode="auto">
          <a:xfrm>
            <a:off x="4583113" y="4113213"/>
            <a:ext cx="1514475" cy="174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18,726,003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037" name="AutoShape 14"/>
          <p:cNvSpPr>
            <a:spLocks noChangeArrowheads="1"/>
          </p:cNvSpPr>
          <p:nvPr/>
        </p:nvSpPr>
        <p:spPr bwMode="auto">
          <a:xfrm>
            <a:off x="6175375" y="4117975"/>
            <a:ext cx="1514475" cy="174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18,726,003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038" name="AutoShape 14"/>
          <p:cNvSpPr>
            <a:spLocks noChangeArrowheads="1"/>
          </p:cNvSpPr>
          <p:nvPr/>
        </p:nvSpPr>
        <p:spPr bwMode="auto">
          <a:xfrm>
            <a:off x="7831138" y="4117975"/>
            <a:ext cx="1514475" cy="174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18,726,003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모서리가 둥근 사각형 설명선 22"/>
          <p:cNvSpPr>
            <a:spLocks noChangeArrowheads="1"/>
          </p:cNvSpPr>
          <p:nvPr/>
        </p:nvSpPr>
        <p:spPr bwMode="auto">
          <a:xfrm>
            <a:off x="1857375" y="2268538"/>
            <a:ext cx="1747838" cy="512762"/>
          </a:xfrm>
          <a:prstGeom prst="wedgeRoundRectCallout">
            <a:avLst>
              <a:gd name="adj1" fmla="val 21481"/>
              <a:gd name="adj2" fmla="val 84986"/>
              <a:gd name="adj3" fmla="val 16667"/>
            </a:avLst>
          </a:prstGeom>
          <a:solidFill>
            <a:schemeClr val="bg1"/>
          </a:solidFill>
          <a:ln w="3175" algn="ctr">
            <a:solidFill>
              <a:srgbClr val="7F7F7F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0" lang="ko-KR" altLang="en-US" sz="10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kumimoji="0" lang="ko-KR" altLang="en-US" sz="10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최종수선년도</a:t>
            </a:r>
            <a:r>
              <a:rPr kumimoji="0" lang="ko-KR" altLang="en-US" sz="1000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이후부터 수선계획금액 적립</a:t>
            </a:r>
          </a:p>
        </p:txBody>
      </p:sp>
      <p:sp>
        <p:nvSpPr>
          <p:cNvPr id="38041" name="AutoShape 153"/>
          <p:cNvSpPr>
            <a:spLocks noChangeArrowheads="1"/>
          </p:cNvSpPr>
          <p:nvPr/>
        </p:nvSpPr>
        <p:spPr bwMode="auto">
          <a:xfrm flipV="1">
            <a:off x="2924175" y="4292600"/>
            <a:ext cx="1584325" cy="1143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8040" name="AutoShape 14"/>
          <p:cNvSpPr>
            <a:spLocks noChangeArrowheads="1"/>
          </p:cNvSpPr>
          <p:nvPr/>
        </p:nvSpPr>
        <p:spPr bwMode="auto">
          <a:xfrm>
            <a:off x="2359025" y="4406900"/>
            <a:ext cx="3025775" cy="174625"/>
          </a:xfrm>
          <a:prstGeom prst="roundRect">
            <a:avLst>
              <a:gd name="adj" fmla="val 16667"/>
            </a:avLst>
          </a:prstGeom>
          <a:solidFill>
            <a:srgbClr val="FFFF99">
              <a:alpha val="96001"/>
            </a:srgbClr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>
                <a:solidFill>
                  <a:srgbClr val="FF9900"/>
                </a:solidFill>
                <a:latin typeface="맑은 고딕" pitchFamily="50" charset="-127"/>
                <a:ea typeface="맑은 고딕" pitchFamily="50" charset="-127"/>
              </a:rPr>
              <a:t>1,2,3,4,5,6,7,8,9,10 </a:t>
            </a:r>
            <a:r>
              <a:rPr lang="ko-KR" altLang="en-US" b="1" dirty="0">
                <a:solidFill>
                  <a:srgbClr val="FF9900"/>
                </a:solidFill>
                <a:latin typeface="맑은 고딕" pitchFamily="50" charset="-127"/>
                <a:ea typeface="맑은 고딕" pitchFamily="50" charset="-127"/>
              </a:rPr>
              <a:t>년 차 적립 금액 배분</a:t>
            </a:r>
          </a:p>
        </p:txBody>
      </p:sp>
      <p:sp>
        <p:nvSpPr>
          <p:cNvPr id="38035" name="AutoShape 14"/>
          <p:cNvSpPr>
            <a:spLocks noChangeArrowheads="1"/>
          </p:cNvSpPr>
          <p:nvPr/>
        </p:nvSpPr>
        <p:spPr bwMode="auto">
          <a:xfrm>
            <a:off x="2936875" y="4076700"/>
            <a:ext cx="1514475" cy="174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18,726,003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AutoShape 14"/>
          <p:cNvSpPr>
            <a:spLocks noChangeArrowheads="1"/>
          </p:cNvSpPr>
          <p:nvPr/>
        </p:nvSpPr>
        <p:spPr bwMode="auto">
          <a:xfrm>
            <a:off x="2952736" y="6155531"/>
            <a:ext cx="928688" cy="1603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3,745,200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AutoShape 14"/>
          <p:cNvSpPr>
            <a:spLocks noChangeArrowheads="1"/>
          </p:cNvSpPr>
          <p:nvPr/>
        </p:nvSpPr>
        <p:spPr bwMode="auto">
          <a:xfrm>
            <a:off x="1319213" y="6155531"/>
            <a:ext cx="928688" cy="1603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AutoShape 14"/>
          <p:cNvSpPr>
            <a:spLocks noChangeArrowheads="1"/>
          </p:cNvSpPr>
          <p:nvPr/>
        </p:nvSpPr>
        <p:spPr bwMode="auto">
          <a:xfrm>
            <a:off x="4595816" y="6149995"/>
            <a:ext cx="928688" cy="1603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3,745,200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" name="AutoShape 14"/>
          <p:cNvSpPr>
            <a:spLocks noChangeArrowheads="1"/>
          </p:cNvSpPr>
          <p:nvPr/>
        </p:nvSpPr>
        <p:spPr bwMode="auto">
          <a:xfrm>
            <a:off x="6238890" y="6143644"/>
            <a:ext cx="928688" cy="1603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3,745,200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AutoShape 14"/>
          <p:cNvSpPr>
            <a:spLocks noChangeArrowheads="1"/>
          </p:cNvSpPr>
          <p:nvPr/>
        </p:nvSpPr>
        <p:spPr bwMode="auto">
          <a:xfrm>
            <a:off x="7820045" y="6143644"/>
            <a:ext cx="928688" cy="1603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3D5C99"/>
            </a:prstShdw>
          </a:effectLst>
        </p:spPr>
        <p:txBody>
          <a:bodyPr anchor="ctr"/>
          <a:lstStyle/>
          <a:p>
            <a:pPr algn="ctr" fontAlgn="ctr">
              <a:spcBef>
                <a:spcPct val="50000"/>
              </a:spcBef>
            </a:pPr>
            <a:r>
              <a:rPr lang="en-US" altLang="ko-KR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3,745,200</a:t>
            </a:r>
            <a:endParaRPr lang="ko-KR" altLang="en-US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606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1606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607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607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21607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1754188" y="1312863"/>
            <a:ext cx="5794375" cy="3889375"/>
            <a:chOff x="1619672" y="1052736"/>
            <a:chExt cx="5348072" cy="3888432"/>
          </a:xfrm>
        </p:grpSpPr>
        <p:pic>
          <p:nvPicPr>
            <p:cNvPr id="23" name="그림 22" descr="수선계획등록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19672" y="1052736"/>
              <a:ext cx="5348072" cy="3888432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  <p:pic>
          <p:nvPicPr>
            <p:cNvPr id="216164" name="그림 21" descr="khmais_net_20110825_164413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60384" y="3484563"/>
              <a:ext cx="500066" cy="138907"/>
            </a:xfrm>
            <a:prstGeom prst="rect">
              <a:avLst/>
            </a:prstGeom>
            <a:no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화면 구성</a:t>
            </a: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719638" y="1843088"/>
            <a:ext cx="2808287" cy="2160587"/>
          </a:xfrm>
          <a:prstGeom prst="roundRect">
            <a:avLst>
              <a:gd name="adj" fmla="val 3243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7605713" y="2203450"/>
            <a:ext cx="1884362" cy="13684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수선항목에 대한 단가등록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,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 수선주기조정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,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최초설치일조정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,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비고등록 부분</a:t>
            </a:r>
            <a:endParaRPr kumimoji="0" lang="en-US" altLang="ko-KR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4719638" y="4148138"/>
            <a:ext cx="2808287" cy="1008062"/>
          </a:xfrm>
          <a:prstGeom prst="roundRect">
            <a:avLst>
              <a:gd name="adj" fmla="val 6464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7605713" y="4291013"/>
            <a:ext cx="2182812" cy="79216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선택한 수선항목에 대한 단가표가 새창에서 열림</a:t>
            </a:r>
            <a:endParaRPr kumimoji="0" lang="en-US" altLang="ko-KR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>
            <a:off x="1754188" y="1627188"/>
            <a:ext cx="3355975" cy="215900"/>
          </a:xfrm>
          <a:prstGeom prst="roundRect">
            <a:avLst>
              <a:gd name="adj" fmla="val 6464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6154" name="직사각형 42"/>
          <p:cNvSpPr>
            <a:spLocks noChangeArrowheads="1"/>
          </p:cNvSpPr>
          <p:nvPr/>
        </p:nvSpPr>
        <p:spPr bwMode="auto">
          <a:xfrm>
            <a:off x="0" y="1482725"/>
            <a:ext cx="13636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수선항목 분류를 선택 시 화면에 표현 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▶</a:t>
            </a: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1754188" y="1843088"/>
            <a:ext cx="2887662" cy="3384550"/>
          </a:xfrm>
          <a:prstGeom prst="roundRect">
            <a:avLst>
              <a:gd name="adj" fmla="val 2798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오른쪽으로 구부러진 화살표 47"/>
          <p:cNvSpPr/>
          <p:nvPr/>
        </p:nvSpPr>
        <p:spPr>
          <a:xfrm>
            <a:off x="1363663" y="1698625"/>
            <a:ext cx="390525" cy="792163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6157" name="직사각형 50"/>
          <p:cNvSpPr>
            <a:spLocks noChangeArrowheads="1"/>
          </p:cNvSpPr>
          <p:nvPr/>
        </p:nvSpPr>
        <p:spPr bwMode="auto">
          <a:xfrm>
            <a:off x="428625" y="5289550"/>
            <a:ext cx="77644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•“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수선항목관리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”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에서 선택한 항목리스트만 출력</a:t>
            </a:r>
            <a:endParaRPr kumimoji="0" lang="en-US" altLang="ko-KR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• [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용어설명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]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시행규칙 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: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주택법시행규칙 별표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5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에 포함여부</a:t>
            </a:r>
            <a:endParaRPr kumimoji="0" lang="en-US" altLang="ko-KR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• [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용어설명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]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계획등록 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: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해당항목의 금액 등 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‘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장기수선계획등록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’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이 되어있을 경우 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Ⅹ→○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로 변경</a:t>
            </a:r>
            <a:endParaRPr kumimoji="0" lang="en-US" altLang="ko-KR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   - 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계획등록이 모두 </a:t>
            </a:r>
            <a:r>
              <a:rPr kumimoji="0" lang="en-US" altLang="ko-KR">
                <a:latin typeface="굴림체" pitchFamily="49" charset="-127"/>
                <a:ea typeface="굴림체" pitchFamily="49" charset="-127"/>
              </a:rPr>
              <a:t>○</a:t>
            </a:r>
            <a:r>
              <a:rPr kumimoji="0" lang="ko-KR" altLang="en-US">
                <a:latin typeface="굴림체" pitchFamily="49" charset="-127"/>
                <a:ea typeface="굴림체" pitchFamily="49" charset="-127"/>
              </a:rPr>
              <a:t>표시가 되어있지 않으면 해당 항목에 대한 정보가 저장되지않음</a:t>
            </a:r>
            <a:endParaRPr kumimoji="0" lang="en-US" altLang="ko-KR">
              <a:latin typeface="굴림체" pitchFamily="49" charset="-127"/>
              <a:ea typeface="굴림체" pitchFamily="49" charset="-127"/>
            </a:endParaRPr>
          </a:p>
        </p:txBody>
      </p:sp>
      <p:cxnSp>
        <p:nvCxnSpPr>
          <p:cNvPr id="52" name="직선 화살표 연결선 51"/>
          <p:cNvCxnSpPr/>
          <p:nvPr/>
        </p:nvCxnSpPr>
        <p:spPr>
          <a:xfrm rot="5400000">
            <a:off x="612775" y="5011738"/>
            <a:ext cx="576263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900113" y="4722813"/>
            <a:ext cx="71913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타원 53"/>
          <p:cNvSpPr/>
          <p:nvPr/>
        </p:nvSpPr>
        <p:spPr>
          <a:xfrm>
            <a:off x="7029450" y="2922588"/>
            <a:ext cx="546100" cy="504825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" name="직선 화살표 연결선 56"/>
          <p:cNvCxnSpPr/>
          <p:nvPr/>
        </p:nvCxnSpPr>
        <p:spPr>
          <a:xfrm rot="16200000" flipH="1">
            <a:off x="6588125" y="3697288"/>
            <a:ext cx="935038" cy="3603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5"/>
          <p:cNvSpPr>
            <a:spLocks noChangeArrowheads="1"/>
          </p:cNvSpPr>
          <p:nvPr/>
        </p:nvSpPr>
        <p:spPr bwMode="auto">
          <a:xfrm>
            <a:off x="57150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811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18117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8118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8119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218120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2552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화면 구성</a:t>
            </a:r>
          </a:p>
        </p:txBody>
      </p:sp>
      <p:graphicFrame>
        <p:nvGraphicFramePr>
          <p:cNvPr id="218262" name="Group 150"/>
          <p:cNvGraphicFramePr>
            <a:graphicFrameLocks noGrp="1"/>
          </p:cNvGraphicFramePr>
          <p:nvPr/>
        </p:nvGraphicFramePr>
        <p:xfrm>
          <a:off x="201613" y="1316038"/>
          <a:ext cx="9288462" cy="5143625"/>
        </p:xfrm>
        <a:graphic>
          <a:graphicData uri="http://schemas.openxmlformats.org/drawingml/2006/table">
            <a:tbl>
              <a:tblPr/>
              <a:tblGrid>
                <a:gridCol w="160337"/>
                <a:gridCol w="952500"/>
                <a:gridCol w="427038"/>
                <a:gridCol w="396875"/>
                <a:gridCol w="138112"/>
                <a:gridCol w="546100"/>
                <a:gridCol w="311150"/>
                <a:gridCol w="109538"/>
                <a:gridCol w="539750"/>
                <a:gridCol w="5707062"/>
              </a:tblGrid>
              <a:tr h="273050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 등록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항목에 대한 설명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 rowSpan="3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건물외부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대분류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지붕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중분류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0025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고분자도막방수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38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부분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수선율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시행규칙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0" marB="3600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30%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0" marB="3600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주택법시행규칙 별표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년도 또는 사용자 추가 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시스템 기본 제공되며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고정이므로 변경불가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수선율은 전체에 대한 부분수선의 비율</a:t>
                      </a:r>
                      <a:endParaRPr kumimoji="1" lang="en-US" altLang="ko-K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59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수선기간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0" marB="3600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0" marB="3600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사용자가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“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수선예정년도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”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를 보고 앞으로의 수선예정년도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공사예정년도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를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앞당기거나 늘리는 조정이 가능 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초기값은 시행규칙과 동일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9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최초설치일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2000-10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수선항목이 처음 설치된 년월 입력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초기값은 사용검사일 년월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수선계획금액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100,000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30,000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</a:p>
                  </a:txBody>
                  <a:tcPr marL="72000" marR="3600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</a:t>
                      </a:r>
                    </a:p>
                  </a:txBody>
                  <a:tcPr marL="72000" marR="3600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 항목에 대한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‘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에서 등록한 금액을 토대로 간접비용을 자동계산</a:t>
                      </a:r>
                      <a:endParaRPr kumimoji="1" lang="en-US" altLang="ko-K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단가표에서 등록한 금액보다 크게 나타나는 것이 정상적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최종수선년도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2008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2010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72000" marR="3600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0" marB="3600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마지막으로 공사했던 년도를 선택하여 입력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76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수선예정년도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72000" marR="3600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0" marB="3600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‘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시행규칙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을 기준으로 다가오는 수선예정년도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공사예정년도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‘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수선기간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과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‘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최종수선년도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 조정될 경우 기존 주기를 변경할 수 있음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수선실시계획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선택한 항목에 수선실시계획 입력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875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 단가정보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단가표에서 등록한 내용이 보여짐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품명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규격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수량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금액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-(2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50,000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단가표에서 선택한 항목 및 금액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바탕면습기검사 후 추가시공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30,000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단가표에서 선택한 항목 및 금액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27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합계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80,000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• 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단가표에서 등록한 금액 합계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016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0165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0166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0167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220168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화면 구성</a:t>
            </a:r>
          </a:p>
        </p:txBody>
      </p:sp>
      <p:graphicFrame>
        <p:nvGraphicFramePr>
          <p:cNvPr id="220273" name="Group 113"/>
          <p:cNvGraphicFramePr>
            <a:graphicFrameLocks noGrp="1"/>
          </p:cNvGraphicFramePr>
          <p:nvPr/>
        </p:nvGraphicFramePr>
        <p:xfrm>
          <a:off x="425450" y="1557338"/>
          <a:ext cx="7880350" cy="3432676"/>
        </p:xfrm>
        <a:graphic>
          <a:graphicData uri="http://schemas.openxmlformats.org/drawingml/2006/table">
            <a:tbl>
              <a:tblPr/>
              <a:tblGrid>
                <a:gridCol w="357188"/>
                <a:gridCol w="693737"/>
                <a:gridCol w="2324100"/>
                <a:gridCol w="520700"/>
                <a:gridCol w="581025"/>
                <a:gridCol w="582613"/>
                <a:gridCol w="692150"/>
                <a:gridCol w="1009650"/>
                <a:gridCol w="1119187"/>
              </a:tblGrid>
              <a:tr h="287338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 등록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338">
                <a:tc rowSpan="3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건물외부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33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지붕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33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고분자도막방수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3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적용 할증율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재료비 제경비율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115.09 % /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노무비 제경비율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157.22 % /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경비 제경비율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100.53 %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33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단가정보 입력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최신단가 일괄적용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품영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규격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수량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기준단가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단지단가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기준단가일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단지단가일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(2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11,709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11,709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바탕면 습기검사후 추가시공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5,766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(1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15,336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조정단가</a:t>
                      </a:r>
                    </a:p>
                  </a:txBody>
                  <a:tcPr marL="72011" marR="36006" marT="72007" marB="36003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 gridSpan="9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 ㅣ 닫기</a:t>
                      </a:r>
                    </a:p>
                  </a:txBody>
                  <a:tcPr marL="0" marR="180028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>
          <a:xfrm>
            <a:off x="3703638" y="3286125"/>
            <a:ext cx="642937" cy="360363"/>
          </a:xfrm>
          <a:prstGeom prst="roundRect">
            <a:avLst>
              <a:gd name="adj" fmla="val 3243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5565775" y="4000504"/>
            <a:ext cx="468313" cy="433387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5478463" y="3357563"/>
            <a:ext cx="625475" cy="360362"/>
          </a:xfrm>
          <a:prstGeom prst="roundRect">
            <a:avLst>
              <a:gd name="adj" fmla="val 3243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689225" y="1989138"/>
            <a:ext cx="3190875" cy="5048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해당수선항목에 적용되는 부분이며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 임의적으로 등록하여 수정 가능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직선 화살표 연결선 37"/>
          <p:cNvCxnSpPr>
            <a:cxnSpLocks noChangeShapeType="1"/>
          </p:cNvCxnSpPr>
          <p:nvPr/>
        </p:nvCxnSpPr>
        <p:spPr bwMode="auto">
          <a:xfrm flipV="1">
            <a:off x="3933825" y="2709863"/>
            <a:ext cx="0" cy="4333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9" name="직선 화살표 연결선 38"/>
          <p:cNvCxnSpPr>
            <a:cxnSpLocks noChangeShapeType="1"/>
            <a:endCxn id="36" idx="2"/>
          </p:cNvCxnSpPr>
          <p:nvPr/>
        </p:nvCxnSpPr>
        <p:spPr bwMode="auto">
          <a:xfrm flipH="1" flipV="1">
            <a:off x="4284663" y="2493963"/>
            <a:ext cx="1595437" cy="8651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8" name="직사각형 47"/>
          <p:cNvSpPr/>
          <p:nvPr/>
        </p:nvSpPr>
        <p:spPr>
          <a:xfrm>
            <a:off x="782638" y="5229225"/>
            <a:ext cx="7842250" cy="9366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단지에 맞는 품명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규격의 수량만 입력하면 단지단가에 금액이 표시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수량이 빈칸일 경우에는 선택하지 않은 것으로서 단가에 적용되지 않음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초기값은 기준단가가 적용되어 자동표시 되지만 화면과 같이 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15,336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 이 아닌 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원을 임의적으로 입력해서 단가금액을 조정할 수 있음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" name="그룹 64"/>
          <p:cNvGrpSpPr>
            <a:grpSpLocks/>
          </p:cNvGrpSpPr>
          <p:nvPr/>
        </p:nvGrpSpPr>
        <p:grpSpPr bwMode="auto">
          <a:xfrm>
            <a:off x="4044950" y="4437063"/>
            <a:ext cx="1797050" cy="504825"/>
            <a:chOff x="3590522" y="3284984"/>
            <a:chExt cx="1658566" cy="504850"/>
          </a:xfrm>
        </p:grpSpPr>
        <p:cxnSp>
          <p:nvCxnSpPr>
            <p:cNvPr id="52" name="직선 연결선 51"/>
            <p:cNvCxnSpPr/>
            <p:nvPr/>
          </p:nvCxnSpPr>
          <p:spPr>
            <a:xfrm rot="5400000">
              <a:off x="3338891" y="3536615"/>
              <a:ext cx="50326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>
              <a:off x="3590522" y="3788246"/>
              <a:ext cx="165563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화살표 연결선 55"/>
            <p:cNvCxnSpPr/>
            <p:nvPr/>
          </p:nvCxnSpPr>
          <p:spPr>
            <a:xfrm rot="5400000" flipH="1" flipV="1">
              <a:off x="5068165" y="3608911"/>
              <a:ext cx="360381" cy="146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타원 60"/>
          <p:cNvSpPr/>
          <p:nvPr/>
        </p:nvSpPr>
        <p:spPr>
          <a:xfrm>
            <a:off x="3927475" y="4203700"/>
            <a:ext cx="233363" cy="215900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8383588" y="3359150"/>
            <a:ext cx="1249362" cy="107791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단지단가일 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임의로 단지에서 조사한 단가를 입력</a:t>
            </a:r>
          </a:p>
        </p:txBody>
      </p:sp>
      <p:cxnSp>
        <p:nvCxnSpPr>
          <p:cNvPr id="67" name="직선 화살표 연결선 66"/>
          <p:cNvCxnSpPr/>
          <p:nvPr/>
        </p:nvCxnSpPr>
        <p:spPr>
          <a:xfrm flipV="1">
            <a:off x="7318375" y="4005263"/>
            <a:ext cx="431800" cy="2889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>
            <a:off x="7318375" y="4005263"/>
            <a:ext cx="431800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직사각형 73"/>
          <p:cNvSpPr/>
          <p:nvPr/>
        </p:nvSpPr>
        <p:spPr>
          <a:xfrm>
            <a:off x="6042025" y="1630363"/>
            <a:ext cx="3355975" cy="6477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수량이 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이상으로 입력된 부분에 대해 단지단가가 최신기준단가로 일괄적용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9" name="직선 화살표 연결선 78"/>
          <p:cNvCxnSpPr>
            <a:cxnSpLocks noChangeShapeType="1"/>
          </p:cNvCxnSpPr>
          <p:nvPr/>
        </p:nvCxnSpPr>
        <p:spPr bwMode="auto">
          <a:xfrm flipV="1">
            <a:off x="6742113" y="2454275"/>
            <a:ext cx="1587" cy="574675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" name="직선 화살표 연결선 22"/>
          <p:cNvCxnSpPr/>
          <p:nvPr/>
        </p:nvCxnSpPr>
        <p:spPr>
          <a:xfrm>
            <a:off x="7318375" y="3771900"/>
            <a:ext cx="431800" cy="215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221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221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221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21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22221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화면 구성</a:t>
            </a:r>
          </a:p>
        </p:txBody>
      </p:sp>
      <p:graphicFrame>
        <p:nvGraphicFramePr>
          <p:cNvPr id="222375" name="Group 167"/>
          <p:cNvGraphicFramePr>
            <a:graphicFrameLocks noGrp="1"/>
          </p:cNvGraphicFramePr>
          <p:nvPr/>
        </p:nvGraphicFramePr>
        <p:xfrm>
          <a:off x="644525" y="1366838"/>
          <a:ext cx="8658225" cy="2745318"/>
        </p:xfrm>
        <a:graphic>
          <a:graphicData uri="http://schemas.openxmlformats.org/drawingml/2006/table">
            <a:tbl>
              <a:tblPr/>
              <a:tblGrid>
                <a:gridCol w="393700"/>
                <a:gridCol w="760413"/>
                <a:gridCol w="2122487"/>
                <a:gridCol w="700088"/>
                <a:gridCol w="547687"/>
                <a:gridCol w="857250"/>
                <a:gridCol w="817563"/>
                <a:gridCol w="1228725"/>
                <a:gridCol w="1230312"/>
              </a:tblGrid>
              <a:tr h="220663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단가표 등록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rowSpan="3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건물외부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6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지붕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66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고분자도막방수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6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적용 할증율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재료비 제경비율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115.09 % /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노무비 제경비율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157.22 % /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경비 제경비율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100.53 %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07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단가정보 입력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최신단가 일괄적용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품영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규격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수량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기준단가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단지단가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기준단가일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단지단가일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(2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11,709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11,709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바탕면 습기검사후 추가시공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5,766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액체방수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(1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㎡</a:t>
                      </a: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15,336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2011-02-15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조정단가</a:t>
                      </a:r>
                    </a:p>
                  </a:txBody>
                  <a:tcPr marL="72002" marR="36001" marT="72013" marB="36007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 gridSpan="9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 ㅣ 닫기</a:t>
                      </a:r>
                    </a:p>
                  </a:txBody>
                  <a:tcPr marL="0" marR="180004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직사각형 28"/>
          <p:cNvSpPr/>
          <p:nvPr/>
        </p:nvSpPr>
        <p:spPr>
          <a:xfrm>
            <a:off x="644525" y="4175125"/>
            <a:ext cx="3509963" cy="2889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● </a:t>
            </a: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사용예시</a:t>
            </a: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입력순서 및 방법</a:t>
            </a:r>
            <a:endParaRPr kumimoji="0" lang="en-US" altLang="ko-KR" b="1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644525" y="4535488"/>
            <a:ext cx="8969375" cy="1873250"/>
          </a:xfrm>
          <a:prstGeom prst="roundRect">
            <a:avLst>
              <a:gd name="adj" fmla="val 7141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단지에 맞는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품명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규격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확인 후에 수량을 입력</a:t>
            </a:r>
            <a:endParaRPr kumimoji="0" lang="en-US" altLang="ko-KR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-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수량이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이상일 경우 단가가 적용됨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0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미선택이며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단가적용이 되지 않음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위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번에서 수량을 입력한 부분의 단가를 기준단가로 할 것인지 단지단가로 할 것인지를 결정</a:t>
            </a:r>
            <a:endParaRPr kumimoji="0" lang="en-US" altLang="ko-KR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-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단지단가 부분에 입력된 금액이 결정된 금액이며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만약 단지단가를 새로 조정 할 경우에는 단지단가 부분에 임의 금액을 입력하시면 그 금액으로 입력이 됨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저장 버튼 클릭 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※ [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주의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최소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개이상의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품목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규격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등록이 되어있어야 함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2" name="타원 31"/>
          <p:cNvSpPr/>
          <p:nvPr/>
        </p:nvSpPr>
        <p:spPr>
          <a:xfrm>
            <a:off x="5889625" y="2636838"/>
            <a:ext cx="233363" cy="2159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>
                <a:solidFill>
                  <a:schemeClr val="bg1"/>
                </a:solidFill>
              </a:rPr>
              <a:t>2</a:t>
            </a:r>
            <a:endParaRPr kumimoji="0" lang="ko-KR" altLang="en-US" b="1">
              <a:solidFill>
                <a:schemeClr val="bg1"/>
              </a:solidFill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3843338" y="2663825"/>
            <a:ext cx="233362" cy="2159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bg1"/>
                </a:solidFill>
              </a:rPr>
              <a:t>1</a:t>
            </a:r>
            <a:endParaRPr kumimoji="0" lang="ko-KR" altLang="en-US" b="1" dirty="0">
              <a:solidFill>
                <a:schemeClr val="bg1"/>
              </a:solidFill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8054975" y="3860800"/>
            <a:ext cx="233363" cy="2159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>
                <a:solidFill>
                  <a:schemeClr val="bg1"/>
                </a:solidFill>
              </a:rPr>
              <a:t>3</a:t>
            </a:r>
            <a:endParaRPr kumimoji="0" lang="ko-KR" alt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221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221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221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21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22221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화면 구성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933982" y="2714654"/>
            <a:ext cx="1785938" cy="4286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9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단가 등록 시 구분해서 </a:t>
            </a:r>
            <a:r>
              <a:rPr kumimoji="0" lang="ko-KR" altLang="en-US" sz="9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등록</a:t>
            </a:r>
            <a:endParaRPr kumimoji="0" lang="en-US" altLang="ko-KR" sz="9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092" y="1357298"/>
            <a:ext cx="3035300" cy="3786171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76" y="1357298"/>
            <a:ext cx="5810256" cy="1162064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5" name="모서리가 둥근 직사각형 24"/>
          <p:cNvSpPr/>
          <p:nvPr/>
        </p:nvSpPr>
        <p:spPr>
          <a:xfrm>
            <a:off x="7024720" y="2143154"/>
            <a:ext cx="571500" cy="357187"/>
          </a:xfrm>
          <a:prstGeom prst="roundRect">
            <a:avLst>
              <a:gd name="adj" fmla="val 2798"/>
            </a:avLst>
          </a:prstGeom>
          <a:noFill/>
          <a:ln w="9525">
            <a:solidFill>
              <a:schemeClr val="accent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27" name="직선 화살표 연결선 26"/>
          <p:cNvCxnSpPr>
            <a:stCxn id="25" idx="2"/>
          </p:cNvCxnSpPr>
          <p:nvPr/>
        </p:nvCxnSpPr>
        <p:spPr>
          <a:xfrm rot="5400000">
            <a:off x="7239826" y="2570985"/>
            <a:ext cx="142875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표 30"/>
          <p:cNvGraphicFramePr>
            <a:graphicFrameLocks noGrp="1"/>
          </p:cNvGraphicFramePr>
          <p:nvPr/>
        </p:nvGraphicFramePr>
        <p:xfrm>
          <a:off x="6738970" y="2643216"/>
          <a:ext cx="2743200" cy="4191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재료비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노무비</a:t>
                      </a:r>
                      <a:endParaRPr lang="ko-KR" alt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경비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합계금액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      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2,619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     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10,590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          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0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      </a:t>
                      </a: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13,209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95678" y="3143279"/>
            <a:ext cx="5991234" cy="3357534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8" name="모서리가 둥근 직사각형 17"/>
          <p:cNvSpPr/>
          <p:nvPr/>
        </p:nvSpPr>
        <p:spPr>
          <a:xfrm>
            <a:off x="3952907" y="3367090"/>
            <a:ext cx="5572125" cy="347662"/>
          </a:xfrm>
          <a:prstGeom prst="roundRect">
            <a:avLst>
              <a:gd name="adj" fmla="val 2798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238657" y="3478666"/>
            <a:ext cx="5267325" cy="171450"/>
          </a:xfrm>
          <a:prstGeom prst="roundRect">
            <a:avLst/>
          </a:prstGeom>
          <a:noFill/>
          <a:ln w="9525">
            <a:solidFill>
              <a:srgbClr val="FF3300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221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221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221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21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2.3.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등록</a:t>
              </a:r>
            </a:p>
          </p:txBody>
        </p:sp>
        <p:pic>
          <p:nvPicPr>
            <p:cNvPr id="22221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2.3. </a:t>
            </a:r>
            <a:r>
              <a:rPr kumimoji="0" lang="ko-KR" altLang="en-US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등록 </a:t>
            </a:r>
            <a:r>
              <a:rPr kumimoji="0"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제경비율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협회 기준</a:t>
            </a:r>
            <a:r>
              <a:rPr kumimoji="0" lang="en-US" altLang="ko-KR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600" y="1400045"/>
            <a:ext cx="8823994" cy="5029351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630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630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631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631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6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3.1.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단지 개요 </a:t>
              </a:r>
            </a:p>
          </p:txBody>
        </p:sp>
        <p:pic>
          <p:nvPicPr>
            <p:cNvPr id="22631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3.1.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단지개요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67314" y="1269999"/>
            <a:ext cx="4543425" cy="2801943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sz="1300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300" b="1" dirty="0">
                <a:latin typeface="맑은 고딕" pitchFamily="50" charset="-127"/>
                <a:ea typeface="맑은 고딕" pitchFamily="50" charset="-127"/>
              </a:rPr>
              <a:t>단지개요</a:t>
            </a:r>
            <a:endParaRPr kumimoji="0" lang="en-US" altLang="ko-KR" sz="1300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 “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단지정보입력</a:t>
            </a: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에서 입력한 내용을 토대로 단지개요를 인쇄할 수 있음</a:t>
            </a:r>
            <a:endParaRPr kumimoji="0" lang="en-US" altLang="ko-KR" sz="13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보고서 </a:t>
            </a:r>
            <a:r>
              <a:rPr kumimoji="0" lang="ko-KR" altLang="en-US" sz="1300" dirty="0" err="1">
                <a:latin typeface="맑은 고딕" pitchFamily="50" charset="-127"/>
                <a:ea typeface="맑은 고딕" pitchFamily="50" charset="-127"/>
              </a:rPr>
              <a:t>용도등으로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 사용</a:t>
            </a:r>
            <a:endParaRPr kumimoji="0" lang="en-US" altLang="ko-KR" sz="13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서문을 작성 후 </a:t>
            </a: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서문저장</a:t>
            </a: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버튼을 누르면 저장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300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출력 시</a:t>
            </a:r>
          </a:p>
          <a:p>
            <a:pPr marL="228600" indent="-228600">
              <a:lnSpc>
                <a:spcPct val="150000"/>
              </a:lnSpc>
            </a:pP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글자가 작게 </a:t>
            </a:r>
            <a:r>
              <a:rPr kumimoji="0" lang="ko-KR" altLang="en-US" sz="1300" dirty="0" smtClean="0">
                <a:latin typeface="맑은 고딕" pitchFamily="50" charset="-127"/>
                <a:ea typeface="맑은 고딕" pitchFamily="50" charset="-127"/>
              </a:rPr>
              <a:t>나올 때</a:t>
            </a:r>
            <a:endParaRPr kumimoji="0" lang="ko-KR" altLang="en-US" sz="13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ko-KR" altLang="en-US" sz="1300" dirty="0" err="1">
                <a:latin typeface="맑은 고딕" pitchFamily="50" charset="-127"/>
                <a:ea typeface="맑은 고딕" pitchFamily="50" charset="-127"/>
              </a:rPr>
              <a:t>익스플로러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300" dirty="0">
                <a:latin typeface="맑은 고딕" pitchFamily="50" charset="-127"/>
                <a:ea typeface="맑은 고딕" pitchFamily="50" charset="-127"/>
              </a:rPr>
              <a:t>7.0 </a:t>
            </a: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이상 메뉴에서</a:t>
            </a:r>
          </a:p>
          <a:p>
            <a:pPr marL="228600" indent="-228600">
              <a:lnSpc>
                <a:spcPct val="150000"/>
              </a:lnSpc>
            </a:pPr>
            <a:r>
              <a:rPr kumimoji="0" lang="ko-KR" altLang="en-US" sz="130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ko-KR" altLang="en-US" sz="13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3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kumimoji="0" lang="ko-KR" altLang="en-US" sz="13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페이지설정 </a:t>
            </a:r>
            <a:r>
              <a:rPr kumimoji="0" lang="en-US" altLang="ko-KR" sz="13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sz="13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크기에 맞게 축소 사용 체크를 뺌 </a:t>
            </a:r>
          </a:p>
        </p:txBody>
      </p:sp>
      <p:pic>
        <p:nvPicPr>
          <p:cNvPr id="11" name="그림 10" descr="현황보고서-단지개요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3" y="1412875"/>
            <a:ext cx="4914900" cy="4119563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95943" y="4071942"/>
            <a:ext cx="3857652" cy="2370131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3" name="모서리가 둥근 직사각형 12"/>
          <p:cNvSpPr/>
          <p:nvPr/>
        </p:nvSpPr>
        <p:spPr>
          <a:xfrm>
            <a:off x="5667380" y="4938724"/>
            <a:ext cx="1285883" cy="142876"/>
          </a:xfrm>
          <a:prstGeom prst="roundRect">
            <a:avLst>
              <a:gd name="adj" fmla="val 2798"/>
            </a:avLst>
          </a:prstGeom>
          <a:noFill/>
          <a:ln w="9525">
            <a:solidFill>
              <a:srgbClr val="FF0000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425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426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426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426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67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3.1.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단지 개요 </a:t>
              </a:r>
            </a:p>
          </p:txBody>
        </p:sp>
        <p:pic>
          <p:nvPicPr>
            <p:cNvPr id="22426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3.1.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단지개요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" name="그림 14" descr="현황보고서-단지개요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25" y="1557338"/>
            <a:ext cx="3865563" cy="4657744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224337" name="그림 15" descr="현황보고서-단지개요(2)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11101" y="1498588"/>
            <a:ext cx="3856741" cy="2287602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224338" name="그림 16" descr="현황보고서-단지개요(3)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1101" y="3860800"/>
            <a:ext cx="3856741" cy="2354282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8" name="타원 17"/>
          <p:cNvSpPr/>
          <p:nvPr/>
        </p:nvSpPr>
        <p:spPr>
          <a:xfrm>
            <a:off x="3632202" y="3211513"/>
            <a:ext cx="311150" cy="288925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627438" y="3642521"/>
            <a:ext cx="311150" cy="287337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3938588" y="3356992"/>
            <a:ext cx="1295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stCxn id="19" idx="6"/>
          </p:cNvCxnSpPr>
          <p:nvPr/>
        </p:nvCxnSpPr>
        <p:spPr>
          <a:xfrm>
            <a:off x="3938588" y="3786190"/>
            <a:ext cx="1377953" cy="3651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사각형 설명선 19"/>
          <p:cNvSpPr>
            <a:spLocks noChangeArrowheads="1"/>
          </p:cNvSpPr>
          <p:nvPr/>
        </p:nvSpPr>
        <p:spPr bwMode="auto">
          <a:xfrm>
            <a:off x="7970838" y="2925763"/>
            <a:ext cx="1446212" cy="574675"/>
          </a:xfrm>
          <a:prstGeom prst="wedgeRoundRectCallout">
            <a:avLst>
              <a:gd name="adj1" fmla="val -66796"/>
              <a:gd name="adj2" fmla="val -9116"/>
              <a:gd name="adj3" fmla="val 16667"/>
            </a:avLst>
          </a:prstGeom>
          <a:solidFill>
            <a:schemeClr val="bg1"/>
          </a:solidFill>
          <a:ln w="3175" algn="ctr">
            <a:solidFill>
              <a:srgbClr val="7F7F7F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작성일 입력</a:t>
            </a:r>
            <a:endParaRPr kumimoji="0" lang="en-US" altLang="ko-KR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5"/>
          <p:cNvSpPr>
            <a:spLocks noChangeArrowheads="1"/>
          </p:cNvSpPr>
          <p:nvPr/>
        </p:nvSpPr>
        <p:spPr bwMode="auto">
          <a:xfrm>
            <a:off x="166688" y="1062038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835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28357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8358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359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4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3.2.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수립기준표</a:t>
              </a:r>
            </a:p>
          </p:txBody>
        </p:sp>
        <p:pic>
          <p:nvPicPr>
            <p:cNvPr id="228360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3.2.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수립기준표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8370" name="TextBox 7"/>
          <p:cNvSpPr txBox="1">
            <a:spLocks noChangeArrowheads="1"/>
          </p:cNvSpPr>
          <p:nvPr/>
        </p:nvSpPr>
        <p:spPr bwMode="auto">
          <a:xfrm>
            <a:off x="629600" y="5517232"/>
            <a:ext cx="88138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수선계획 수립기준표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사용자가 선택한 수선항목을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분류별로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정리하여 해당년도의 장기수선계획 수립기준과 형태에 따라 할 수 있음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-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수선주기를 변경하였을 경우에는 정상주기와 변경된 수선주기가 같이 나타남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 descr="수립기준표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7725" y="1412875"/>
            <a:ext cx="8425755" cy="3960341"/>
          </a:xfrm>
          <a:prstGeom prst="rect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업무 흐름도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3000372"/>
            <a:ext cx="9241112" cy="242888"/>
            <a:chOff x="216" y="1480"/>
            <a:chExt cx="5716" cy="153"/>
          </a:xfrm>
        </p:grpSpPr>
        <p:pic>
          <p:nvPicPr>
            <p:cNvPr id="1233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3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3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56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HY견고딕" pitchFamily="18" charset="-127"/>
                  <a:ea typeface="HY견고딕" pitchFamily="18" charset="-127"/>
                </a:rPr>
                <a:t>단지 사용자</a:t>
              </a:r>
              <a:endParaRPr lang="ko-KR" altLang="en-US" sz="1300" dirty="0"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1233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317" name="Text Box 90"/>
          <p:cNvSpPr txBox="1">
            <a:spLocks noChangeArrowheads="1"/>
          </p:cNvSpPr>
          <p:nvPr/>
        </p:nvSpPr>
        <p:spPr bwMode="auto">
          <a:xfrm>
            <a:off x="1360473" y="3240085"/>
            <a:ext cx="9637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altLang="ko-KR" b="1" dirty="0" smtClean="0">
                <a:solidFill>
                  <a:schemeClr val="accent2"/>
                </a:solidFill>
              </a:rPr>
              <a:t>1. </a:t>
            </a:r>
            <a:r>
              <a:rPr lang="ko-KR" altLang="en-US" b="1" dirty="0" smtClean="0">
                <a:solidFill>
                  <a:schemeClr val="accent2"/>
                </a:solidFill>
              </a:rPr>
              <a:t>단지정보</a:t>
            </a:r>
            <a:endParaRPr lang="en-US" altLang="ko-KR" b="1" dirty="0">
              <a:solidFill>
                <a:schemeClr val="accent2"/>
              </a:solidFill>
            </a:endParaRPr>
          </a:p>
        </p:txBody>
      </p:sp>
      <p:sp>
        <p:nvSpPr>
          <p:cNvPr id="12324" name="Line 58"/>
          <p:cNvSpPr>
            <a:spLocks noChangeShapeType="1"/>
          </p:cNvSpPr>
          <p:nvPr/>
        </p:nvSpPr>
        <p:spPr bwMode="auto">
          <a:xfrm>
            <a:off x="872153" y="3491107"/>
            <a:ext cx="8839200" cy="1588"/>
          </a:xfrm>
          <a:prstGeom prst="line">
            <a:avLst/>
          </a:prstGeom>
          <a:noFill/>
          <a:ln w="12700">
            <a:solidFill>
              <a:srgbClr val="80808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7" name="Rectangle 99"/>
          <p:cNvSpPr>
            <a:spLocks noChangeArrowheads="1"/>
          </p:cNvSpPr>
          <p:nvPr/>
        </p:nvSpPr>
        <p:spPr bwMode="auto">
          <a:xfrm>
            <a:off x="738158" y="1042971"/>
            <a:ext cx="8929834" cy="178595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folHlink"/>
            </a:solidFill>
            <a:miter lim="800000"/>
            <a:headEnd/>
            <a:tailEnd/>
          </a:ln>
        </p:spPr>
        <p:txBody>
          <a:bodyPr wrap="square" lIns="36000" tIns="36000" rIns="36000" bIns="36000" anchor="ctr">
            <a:noAutofit/>
          </a:bodyPr>
          <a:lstStyle/>
          <a:p>
            <a:pPr algn="ctr"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AutoShape 18"/>
          <p:cNvSpPr>
            <a:spLocks noChangeArrowheads="1"/>
          </p:cNvSpPr>
          <p:nvPr/>
        </p:nvSpPr>
        <p:spPr bwMode="auto">
          <a:xfrm>
            <a:off x="1070843" y="1971665"/>
            <a:ext cx="2739149" cy="61293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/>
              </a:gs>
              <a:gs pos="50000">
                <a:srgbClr val="F6F6F6"/>
              </a:gs>
              <a:gs pos="100000">
                <a:srgbClr val="EAEAEA"/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8C8C8C"/>
            </a:prstShdw>
          </a:effectLst>
        </p:spPr>
        <p:txBody>
          <a:bodyPr wrap="square"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승인요청 사용자 인증 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 단지 기본 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>
              <a:spcBef>
                <a:spcPct val="50000"/>
              </a:spcBef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정보 입력</a:t>
            </a:r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AutoShape 13"/>
          <p:cNvSpPr>
            <a:spLocks noChangeArrowheads="1"/>
          </p:cNvSpPr>
          <p:nvPr/>
        </p:nvSpPr>
        <p:spPr bwMode="auto">
          <a:xfrm>
            <a:off x="1044993" y="1328724"/>
            <a:ext cx="2752207" cy="571504"/>
          </a:xfrm>
          <a:prstGeom prst="roundRect">
            <a:avLst>
              <a:gd name="adj" fmla="val 0"/>
            </a:avLst>
          </a:prstGeom>
          <a:solidFill>
            <a:srgbClr val="CCECFF">
              <a:alpha val="59999"/>
            </a:srgbClr>
          </a:solidFill>
          <a:ln w="3175">
            <a:solidFill>
              <a:schemeClr val="folHlink"/>
            </a:solidFill>
            <a:round/>
            <a:headEnd/>
            <a:tailEnd/>
          </a:ln>
        </p:spPr>
        <p:txBody>
          <a:bodyPr lIns="0" tIns="0" rIns="0" bIns="0"/>
          <a:lstStyle/>
          <a:p>
            <a:pPr marL="342900" indent="-342900" eaLnBrk="0" latinLnBrk="0" hangingPunct="0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 1. 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사용자 신청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0" latinLnBrk="0" hangingPunct="0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   (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아파트단지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0" name="Picture 28" descr="user_gr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24174" y="1331902"/>
            <a:ext cx="78581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AutoShape 13"/>
          <p:cNvSpPr>
            <a:spLocks noChangeArrowheads="1"/>
          </p:cNvSpPr>
          <p:nvPr/>
        </p:nvSpPr>
        <p:spPr bwMode="auto">
          <a:xfrm>
            <a:off x="6696991" y="1389449"/>
            <a:ext cx="2875634" cy="520689"/>
          </a:xfrm>
          <a:prstGeom prst="roundRect">
            <a:avLst>
              <a:gd name="adj" fmla="val 0"/>
            </a:avLst>
          </a:prstGeom>
          <a:solidFill>
            <a:srgbClr val="CCECFF">
              <a:alpha val="59999"/>
            </a:srgbClr>
          </a:solidFill>
          <a:ln w="3175">
            <a:solidFill>
              <a:schemeClr val="folHlink"/>
            </a:solidFill>
            <a:round/>
            <a:headEnd/>
            <a:tailEnd/>
          </a:ln>
        </p:spPr>
        <p:txBody>
          <a:bodyPr lIns="0" tIns="0" rIns="0" bIns="0"/>
          <a:lstStyle/>
          <a:p>
            <a:pPr eaLnBrk="0" latinLnBrk="0" hangingPunct="0"/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 2. 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승인 담당자</a:t>
            </a:r>
            <a:endParaRPr kumimoji="0" lang="en-US" altLang="ko-KR" sz="1400" b="1" dirty="0" smtClean="0"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kumimoji="0" lang="en-US" altLang="ko-KR" sz="14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      (</a:t>
            </a:r>
            <a:r>
              <a:rPr kumimoji="0" lang="ko-KR" altLang="en-US" sz="1400" b="1" dirty="0" smtClean="0">
                <a:latin typeface="맑은 고딕" pitchFamily="50" charset="-127"/>
                <a:ea typeface="맑은 고딕" pitchFamily="50" charset="-127"/>
              </a:rPr>
              <a:t>본회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4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2" name="Picture 28" descr="user_gr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10652" y="1373578"/>
            <a:ext cx="78581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순서도: 판단 52"/>
          <p:cNvSpPr/>
          <p:nvPr/>
        </p:nvSpPr>
        <p:spPr bwMode="auto">
          <a:xfrm>
            <a:off x="4452934" y="1695438"/>
            <a:ext cx="1714512" cy="500066"/>
          </a:xfrm>
          <a:prstGeom prst="flowChartDecision">
            <a:avLst/>
          </a:prstGeom>
          <a:solidFill>
            <a:srgbClr val="92D050">
              <a:alpha val="31000"/>
            </a:srgb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승인 여부</a:t>
            </a:r>
            <a:endParaRPr kumimoji="0"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AutoShape 18"/>
          <p:cNvSpPr>
            <a:spLocks noChangeArrowheads="1"/>
          </p:cNvSpPr>
          <p:nvPr/>
        </p:nvSpPr>
        <p:spPr bwMode="auto">
          <a:xfrm>
            <a:off x="6714445" y="1960953"/>
            <a:ext cx="2859913" cy="61293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/>
              </a:gs>
              <a:gs pos="50000">
                <a:srgbClr val="F6F6F6"/>
              </a:gs>
              <a:gs pos="100000">
                <a:srgbClr val="EAEAEA"/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8C8C8C"/>
            </a:prstShdw>
          </a:effectLst>
        </p:spPr>
        <p:txBody>
          <a:bodyPr wrap="square"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승인요청 사용자 및 단지정보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fontAlgn="ctr">
              <a:spcBef>
                <a:spcPct val="50000"/>
              </a:spcBef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 검증</a:t>
            </a:r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오른쪽 화살표 54"/>
          <p:cNvSpPr/>
          <p:nvPr/>
        </p:nvSpPr>
        <p:spPr>
          <a:xfrm>
            <a:off x="4352921" y="1257285"/>
            <a:ext cx="1857388" cy="50006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 요청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오른쪽 화살표 55"/>
          <p:cNvSpPr/>
          <p:nvPr/>
        </p:nvSpPr>
        <p:spPr>
          <a:xfrm flipH="1">
            <a:off x="4310058" y="2114541"/>
            <a:ext cx="1928826" cy="50006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승인</a:t>
            </a:r>
            <a:r>
              <a:rPr lang="en-US" altLang="ko-KR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OR</a:t>
            </a:r>
            <a:r>
              <a:rPr lang="ko-KR" altLang="en-US" dirty="0" smtClean="0">
                <a:solidFill>
                  <a:schemeClr val="accent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거부</a:t>
            </a:r>
            <a:endParaRPr lang="ko-KR" altLang="en-US" dirty="0">
              <a:solidFill>
                <a:schemeClr val="accent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7" name="Group 52"/>
          <p:cNvGrpSpPr>
            <a:grpSpLocks/>
          </p:cNvGrpSpPr>
          <p:nvPr/>
        </p:nvGrpSpPr>
        <p:grpSpPr bwMode="auto">
          <a:xfrm>
            <a:off x="285719" y="757220"/>
            <a:ext cx="9444343" cy="242888"/>
            <a:chOff x="216" y="1480"/>
            <a:chExt cx="5716" cy="153"/>
          </a:xfrm>
        </p:grpSpPr>
        <p:pic>
          <p:nvPicPr>
            <p:cNvPr id="58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46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시스템 사용 전 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- 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사용 승인 요청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61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8" name="그룹 77"/>
          <p:cNvGrpSpPr/>
          <p:nvPr/>
        </p:nvGrpSpPr>
        <p:grpSpPr>
          <a:xfrm>
            <a:off x="3095612" y="3552782"/>
            <a:ext cx="1993577" cy="749308"/>
            <a:chOff x="3381360" y="4046539"/>
            <a:chExt cx="2266952" cy="749308"/>
          </a:xfrm>
        </p:grpSpPr>
        <p:sp>
          <p:nvSpPr>
            <p:cNvPr id="77" name="Rectangle 77"/>
            <p:cNvSpPr>
              <a:spLocks noChangeArrowheads="1"/>
            </p:cNvSpPr>
            <p:nvPr/>
          </p:nvSpPr>
          <p:spPr bwMode="auto">
            <a:xfrm flipH="1">
              <a:off x="3552815" y="4319597"/>
              <a:ext cx="1916008" cy="47625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  <a:defRPr/>
              </a:pPr>
              <a:endParaRPr lang="ko-KR" altLang="en-US"/>
            </a:p>
          </p:txBody>
        </p:sp>
        <p:sp>
          <p:nvSpPr>
            <p:cNvPr id="65" name="Rectangle 78"/>
            <p:cNvSpPr>
              <a:spLocks noChangeArrowheads="1"/>
            </p:cNvSpPr>
            <p:nvPr/>
          </p:nvSpPr>
          <p:spPr bwMode="auto">
            <a:xfrm flipH="1">
              <a:off x="3381360" y="4046539"/>
              <a:ext cx="2266952" cy="619125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E0F0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66" name="Rectangle 79"/>
            <p:cNvSpPr>
              <a:spLocks noChangeArrowheads="1"/>
            </p:cNvSpPr>
            <p:nvPr/>
          </p:nvSpPr>
          <p:spPr bwMode="auto">
            <a:xfrm flipH="1">
              <a:off x="3490899" y="4094164"/>
              <a:ext cx="2062358" cy="5159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67" name="Text Box 80"/>
            <p:cNvSpPr txBox="1">
              <a:spLocks noChangeArrowheads="1"/>
            </p:cNvSpPr>
            <p:nvPr/>
          </p:nvSpPr>
          <p:spPr bwMode="auto">
            <a:xfrm>
              <a:off x="3559163" y="4137027"/>
              <a:ext cx="1989183" cy="430887"/>
            </a:xfrm>
            <a:prstGeom prst="rect">
              <a:avLst/>
            </a:prstGeom>
            <a:noFill/>
            <a:ln w="9525" cap="rnd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ko-KR" altLang="en-US" sz="1100" b="1" dirty="0" smtClean="0"/>
                <a:t>장기수선계획 수립 </a:t>
              </a:r>
              <a:endParaRPr lang="en-US" altLang="ko-KR" sz="1100" b="1" dirty="0" smtClean="0"/>
            </a:p>
            <a:p>
              <a:pPr algn="ctr">
                <a:buFont typeface="Wingdings" pitchFamily="2" charset="2"/>
                <a:buNone/>
              </a:pPr>
              <a:r>
                <a:rPr lang="en-US" altLang="ko-KR" sz="1100" b="1" dirty="0" smtClean="0"/>
                <a:t>(</a:t>
              </a:r>
              <a:r>
                <a:rPr lang="ko-KR" altLang="en-US" sz="1100" b="1" dirty="0" smtClean="0"/>
                <a:t>단지 수선 계획 수립</a:t>
              </a:r>
              <a:r>
                <a:rPr lang="en-US" altLang="ko-KR" sz="1100" b="1" dirty="0" smtClean="0"/>
                <a:t>)</a:t>
              </a:r>
              <a:endParaRPr lang="ko-KR" altLang="en-US" sz="1100" b="1" dirty="0"/>
            </a:p>
          </p:txBody>
        </p:sp>
      </p:grpSp>
      <p:sp>
        <p:nvSpPr>
          <p:cNvPr id="68" name="Text Box 90"/>
          <p:cNvSpPr txBox="1">
            <a:spLocks noChangeArrowheads="1"/>
          </p:cNvSpPr>
          <p:nvPr/>
        </p:nvSpPr>
        <p:spPr bwMode="auto">
          <a:xfrm>
            <a:off x="3452802" y="3220995"/>
            <a:ext cx="12650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altLang="ko-KR" b="1" dirty="0" smtClean="0">
                <a:solidFill>
                  <a:schemeClr val="accent2"/>
                </a:solidFill>
              </a:rPr>
              <a:t>2</a:t>
            </a:r>
            <a:r>
              <a:rPr lang="en-US" altLang="ko-KR" b="1" smtClean="0">
                <a:solidFill>
                  <a:schemeClr val="accent2"/>
                </a:solidFill>
              </a:rPr>
              <a:t>. </a:t>
            </a:r>
            <a:r>
              <a:rPr lang="ko-KR" altLang="en-US" b="1" dirty="0" smtClean="0">
                <a:solidFill>
                  <a:schemeClr val="accent2"/>
                </a:solidFill>
              </a:rPr>
              <a:t>장기수선관리</a:t>
            </a:r>
            <a:endParaRPr lang="en-US" altLang="ko-KR" b="1" dirty="0">
              <a:solidFill>
                <a:schemeClr val="accent2"/>
              </a:solidFill>
            </a:endParaRPr>
          </a:p>
        </p:txBody>
      </p:sp>
      <p:sp>
        <p:nvSpPr>
          <p:cNvPr id="72" name="Text Box 90"/>
          <p:cNvSpPr txBox="1">
            <a:spLocks noChangeArrowheads="1"/>
          </p:cNvSpPr>
          <p:nvPr/>
        </p:nvSpPr>
        <p:spPr bwMode="auto">
          <a:xfrm>
            <a:off x="5624542" y="3220995"/>
            <a:ext cx="11144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altLang="ko-KR" b="1" dirty="0" smtClean="0">
                <a:solidFill>
                  <a:schemeClr val="accent2"/>
                </a:solidFill>
              </a:rPr>
              <a:t>3. </a:t>
            </a:r>
            <a:r>
              <a:rPr lang="ko-KR" altLang="en-US" b="1" dirty="0" smtClean="0">
                <a:solidFill>
                  <a:schemeClr val="accent2"/>
                </a:solidFill>
              </a:rPr>
              <a:t>현황보고서</a:t>
            </a:r>
            <a:endParaRPr lang="en-US" altLang="ko-KR" b="1" dirty="0">
              <a:solidFill>
                <a:schemeClr val="accent2"/>
              </a:solidFill>
            </a:endParaRPr>
          </a:p>
        </p:txBody>
      </p:sp>
      <p:sp>
        <p:nvSpPr>
          <p:cNvPr id="76" name="Text Box 90"/>
          <p:cNvSpPr txBox="1">
            <a:spLocks noChangeArrowheads="1"/>
          </p:cNvSpPr>
          <p:nvPr/>
        </p:nvSpPr>
        <p:spPr bwMode="auto">
          <a:xfrm>
            <a:off x="7910558" y="3220995"/>
            <a:ext cx="11144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altLang="ko-KR" b="1" dirty="0" smtClean="0">
                <a:solidFill>
                  <a:schemeClr val="accent2"/>
                </a:solidFill>
              </a:rPr>
              <a:t>4. </a:t>
            </a:r>
            <a:r>
              <a:rPr lang="ko-KR" altLang="en-US" b="1" dirty="0" smtClean="0">
                <a:solidFill>
                  <a:schemeClr val="accent2"/>
                </a:solidFill>
              </a:rPr>
              <a:t>수선예정표</a:t>
            </a:r>
            <a:endParaRPr lang="en-US" altLang="ko-KR" b="1" dirty="0">
              <a:solidFill>
                <a:schemeClr val="accent2"/>
              </a:solidFill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5310190" y="3543257"/>
            <a:ext cx="1993577" cy="749308"/>
            <a:chOff x="3381360" y="4046539"/>
            <a:chExt cx="2266952" cy="749308"/>
          </a:xfrm>
        </p:grpSpPr>
        <p:sp>
          <p:nvSpPr>
            <p:cNvPr id="80" name="Rectangle 77"/>
            <p:cNvSpPr>
              <a:spLocks noChangeArrowheads="1"/>
            </p:cNvSpPr>
            <p:nvPr/>
          </p:nvSpPr>
          <p:spPr bwMode="auto">
            <a:xfrm flipH="1">
              <a:off x="3552815" y="4319597"/>
              <a:ext cx="1916008" cy="47625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  <a:defRPr/>
              </a:pPr>
              <a:endParaRPr lang="ko-KR" altLang="en-US"/>
            </a:p>
          </p:txBody>
        </p:sp>
        <p:sp>
          <p:nvSpPr>
            <p:cNvPr id="81" name="Rectangle 78"/>
            <p:cNvSpPr>
              <a:spLocks noChangeArrowheads="1"/>
            </p:cNvSpPr>
            <p:nvPr/>
          </p:nvSpPr>
          <p:spPr bwMode="auto">
            <a:xfrm flipH="1">
              <a:off x="3381360" y="4046539"/>
              <a:ext cx="2266952" cy="619125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E0F0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82" name="Rectangle 79"/>
            <p:cNvSpPr>
              <a:spLocks noChangeArrowheads="1"/>
            </p:cNvSpPr>
            <p:nvPr/>
          </p:nvSpPr>
          <p:spPr bwMode="auto">
            <a:xfrm flipH="1">
              <a:off x="3490899" y="4094164"/>
              <a:ext cx="2062358" cy="5159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83" name="Text Box 80"/>
            <p:cNvSpPr txBox="1">
              <a:spLocks noChangeArrowheads="1"/>
            </p:cNvSpPr>
            <p:nvPr/>
          </p:nvSpPr>
          <p:spPr bwMode="auto">
            <a:xfrm>
              <a:off x="3559162" y="4137027"/>
              <a:ext cx="1989183" cy="430887"/>
            </a:xfrm>
            <a:prstGeom prst="rect">
              <a:avLst/>
            </a:prstGeom>
            <a:noFill/>
            <a:ln w="9525" cap="rnd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ko-KR" altLang="en-US" sz="1100" b="1" dirty="0" smtClean="0"/>
                <a:t>현황 보고서</a:t>
              </a:r>
              <a:endParaRPr lang="en-US" altLang="ko-KR" sz="1100" b="1" dirty="0" smtClean="0"/>
            </a:p>
            <a:p>
              <a:pPr algn="ctr">
                <a:buFont typeface="Wingdings" pitchFamily="2" charset="2"/>
                <a:buNone/>
              </a:pPr>
              <a:r>
                <a:rPr lang="en-US" altLang="ko-KR" sz="1100" b="1" dirty="0" smtClean="0"/>
                <a:t>(</a:t>
              </a:r>
              <a:r>
                <a:rPr lang="ko-KR" altLang="en-US" sz="1100" b="1" dirty="0" smtClean="0"/>
                <a:t>보고서 출력</a:t>
              </a:r>
              <a:r>
                <a:rPr lang="en-US" altLang="ko-KR" sz="1100" b="1" dirty="0" smtClean="0"/>
                <a:t>)</a:t>
              </a:r>
              <a:endParaRPr lang="ko-KR" altLang="en-US" sz="1100" b="1" dirty="0"/>
            </a:p>
          </p:txBody>
        </p:sp>
      </p:grpSp>
      <p:grpSp>
        <p:nvGrpSpPr>
          <p:cNvPr id="84" name="그룹 83"/>
          <p:cNvGrpSpPr/>
          <p:nvPr/>
        </p:nvGrpSpPr>
        <p:grpSpPr>
          <a:xfrm>
            <a:off x="7596206" y="3535322"/>
            <a:ext cx="1993577" cy="749308"/>
            <a:chOff x="3381360" y="4046539"/>
            <a:chExt cx="2266952" cy="749308"/>
          </a:xfrm>
        </p:grpSpPr>
        <p:sp>
          <p:nvSpPr>
            <p:cNvPr id="85" name="Rectangle 77"/>
            <p:cNvSpPr>
              <a:spLocks noChangeArrowheads="1"/>
            </p:cNvSpPr>
            <p:nvPr/>
          </p:nvSpPr>
          <p:spPr bwMode="auto">
            <a:xfrm flipH="1">
              <a:off x="3552815" y="4319597"/>
              <a:ext cx="1916008" cy="47625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  <a:defRPr/>
              </a:pPr>
              <a:endParaRPr lang="ko-KR" altLang="en-US"/>
            </a:p>
          </p:txBody>
        </p:sp>
        <p:sp>
          <p:nvSpPr>
            <p:cNvPr id="86" name="Rectangle 78"/>
            <p:cNvSpPr>
              <a:spLocks noChangeArrowheads="1"/>
            </p:cNvSpPr>
            <p:nvPr/>
          </p:nvSpPr>
          <p:spPr bwMode="auto">
            <a:xfrm flipH="1">
              <a:off x="3381360" y="4046539"/>
              <a:ext cx="2266952" cy="619125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E0F0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87" name="Rectangle 79"/>
            <p:cNvSpPr>
              <a:spLocks noChangeArrowheads="1"/>
            </p:cNvSpPr>
            <p:nvPr/>
          </p:nvSpPr>
          <p:spPr bwMode="auto">
            <a:xfrm flipH="1">
              <a:off x="3490899" y="4094164"/>
              <a:ext cx="2062358" cy="5159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88" name="Text Box 80"/>
            <p:cNvSpPr txBox="1">
              <a:spLocks noChangeArrowheads="1"/>
            </p:cNvSpPr>
            <p:nvPr/>
          </p:nvSpPr>
          <p:spPr bwMode="auto">
            <a:xfrm>
              <a:off x="3559162" y="4137027"/>
              <a:ext cx="1989183" cy="430887"/>
            </a:xfrm>
            <a:prstGeom prst="rect">
              <a:avLst/>
            </a:prstGeom>
            <a:noFill/>
            <a:ln w="9525" cap="rnd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ko-KR" altLang="en-US" sz="1100" b="1" dirty="0" smtClean="0"/>
                <a:t>수선 예정표</a:t>
              </a:r>
              <a:endParaRPr lang="en-US" altLang="ko-KR" sz="1100" b="1" dirty="0" smtClean="0"/>
            </a:p>
            <a:p>
              <a:pPr algn="ctr">
                <a:buFont typeface="Wingdings" pitchFamily="2" charset="2"/>
                <a:buNone/>
              </a:pPr>
              <a:r>
                <a:rPr lang="en-US" altLang="ko-KR" sz="1100" b="1" dirty="0" smtClean="0"/>
                <a:t>(</a:t>
              </a:r>
              <a:r>
                <a:rPr lang="ko-KR" altLang="en-US" sz="1100" b="1" dirty="0" smtClean="0"/>
                <a:t>수선 실시 계획</a:t>
              </a:r>
              <a:r>
                <a:rPr lang="en-US" altLang="ko-KR" sz="1100" b="1" dirty="0" smtClean="0"/>
                <a:t>/</a:t>
              </a:r>
              <a:r>
                <a:rPr lang="ko-KR" altLang="en-US" sz="1100" b="1" dirty="0" smtClean="0"/>
                <a:t>예정</a:t>
              </a:r>
              <a:r>
                <a:rPr lang="en-US" altLang="ko-KR" sz="1100" b="1" dirty="0" smtClean="0"/>
                <a:t>)</a:t>
              </a:r>
              <a:endParaRPr lang="ko-KR" altLang="en-US" sz="1100" b="1" dirty="0"/>
            </a:p>
          </p:txBody>
        </p:sp>
      </p:grpSp>
      <p:grpSp>
        <p:nvGrpSpPr>
          <p:cNvPr id="90" name="그룹 89"/>
          <p:cNvGrpSpPr/>
          <p:nvPr/>
        </p:nvGrpSpPr>
        <p:grpSpPr>
          <a:xfrm>
            <a:off x="881034" y="3549610"/>
            <a:ext cx="1993577" cy="749308"/>
            <a:chOff x="3381360" y="4046539"/>
            <a:chExt cx="2266952" cy="749308"/>
          </a:xfrm>
        </p:grpSpPr>
        <p:sp>
          <p:nvSpPr>
            <p:cNvPr id="91" name="Rectangle 77"/>
            <p:cNvSpPr>
              <a:spLocks noChangeArrowheads="1"/>
            </p:cNvSpPr>
            <p:nvPr/>
          </p:nvSpPr>
          <p:spPr bwMode="auto">
            <a:xfrm flipH="1">
              <a:off x="3552815" y="4319597"/>
              <a:ext cx="1916008" cy="47625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  <a:defRPr/>
              </a:pPr>
              <a:endParaRPr lang="ko-KR" altLang="en-US"/>
            </a:p>
          </p:txBody>
        </p:sp>
        <p:sp>
          <p:nvSpPr>
            <p:cNvPr id="92" name="Rectangle 78"/>
            <p:cNvSpPr>
              <a:spLocks noChangeArrowheads="1"/>
            </p:cNvSpPr>
            <p:nvPr/>
          </p:nvSpPr>
          <p:spPr bwMode="auto">
            <a:xfrm flipH="1">
              <a:off x="3381360" y="4046539"/>
              <a:ext cx="2266952" cy="619125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E0F0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93" name="Rectangle 79"/>
            <p:cNvSpPr>
              <a:spLocks noChangeArrowheads="1"/>
            </p:cNvSpPr>
            <p:nvPr/>
          </p:nvSpPr>
          <p:spPr bwMode="auto">
            <a:xfrm flipH="1">
              <a:off x="3490899" y="4094164"/>
              <a:ext cx="2062358" cy="5159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Font typeface="Wingdings" pitchFamily="2" charset="2"/>
                <a:buNone/>
              </a:pPr>
              <a:endParaRPr lang="ko-KR" altLang="en-US"/>
            </a:p>
          </p:txBody>
        </p:sp>
        <p:sp>
          <p:nvSpPr>
            <p:cNvPr id="94" name="Text Box 80"/>
            <p:cNvSpPr txBox="1">
              <a:spLocks noChangeArrowheads="1"/>
            </p:cNvSpPr>
            <p:nvPr/>
          </p:nvSpPr>
          <p:spPr bwMode="auto">
            <a:xfrm>
              <a:off x="3559163" y="4137027"/>
              <a:ext cx="1989183" cy="430887"/>
            </a:xfrm>
            <a:prstGeom prst="rect">
              <a:avLst/>
            </a:prstGeom>
            <a:noFill/>
            <a:ln w="9525" cap="rnd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ko-KR" altLang="en-US" sz="1100" b="1" dirty="0" smtClean="0"/>
                <a:t>단지정보 입력</a:t>
              </a:r>
              <a:endParaRPr lang="en-US" altLang="ko-KR" sz="1100" b="1" dirty="0" smtClean="0"/>
            </a:p>
            <a:p>
              <a:pPr algn="ctr">
                <a:buFont typeface="Wingdings" pitchFamily="2" charset="2"/>
                <a:buNone/>
              </a:pPr>
              <a:r>
                <a:rPr lang="en-US" altLang="ko-KR" sz="1100" b="1" dirty="0" smtClean="0"/>
                <a:t>(</a:t>
              </a:r>
              <a:r>
                <a:rPr lang="ko-KR" altLang="en-US" sz="1100" b="1" dirty="0" smtClean="0"/>
                <a:t>단지 기본 정보</a:t>
              </a:r>
              <a:r>
                <a:rPr lang="en-US" altLang="ko-KR" sz="1100" b="1" dirty="0" smtClean="0"/>
                <a:t>)</a:t>
              </a:r>
              <a:endParaRPr lang="ko-KR" altLang="en-US" sz="1100" b="1" dirty="0"/>
            </a:p>
          </p:txBody>
        </p:sp>
      </p:grpSp>
      <p:sp>
        <p:nvSpPr>
          <p:cNvPr id="96" name="Rectangle 5"/>
          <p:cNvSpPr>
            <a:spLocks noChangeArrowheads="1"/>
          </p:cNvSpPr>
          <p:nvPr/>
        </p:nvSpPr>
        <p:spPr bwMode="auto">
          <a:xfrm>
            <a:off x="765325" y="4333852"/>
            <a:ext cx="2044535" cy="2095545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316" name="AutoShape 89"/>
          <p:cNvSpPr>
            <a:spLocks noChangeArrowheads="1"/>
          </p:cNvSpPr>
          <p:nvPr/>
        </p:nvSpPr>
        <p:spPr bwMode="auto">
          <a:xfrm rot="5400000">
            <a:off x="149645" y="5130764"/>
            <a:ext cx="1412896" cy="147291"/>
          </a:xfrm>
          <a:custGeom>
            <a:avLst/>
            <a:gdLst>
              <a:gd name="T0" fmla="*/ 8518128 w 21600"/>
              <a:gd name="T1" fmla="*/ 0 h 21600"/>
              <a:gd name="T2" fmla="*/ 0 w 21600"/>
              <a:gd name="T3" fmla="*/ 4771739 h 21600"/>
              <a:gd name="T4" fmla="*/ 8518128 w 21600"/>
              <a:gd name="T5" fmla="*/ 9543458 h 21600"/>
              <a:gd name="T6" fmla="*/ 11357503 w 21600"/>
              <a:gd name="T7" fmla="*/ 477173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9CCFF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AutoShape 12"/>
          <p:cNvSpPr>
            <a:spLocks noChangeArrowheads="1"/>
          </p:cNvSpPr>
          <p:nvPr/>
        </p:nvSpPr>
        <p:spPr bwMode="auto">
          <a:xfrm>
            <a:off x="1031092" y="4501148"/>
            <a:ext cx="1711726" cy="26670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 정보관리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AutoShape 13"/>
          <p:cNvSpPr>
            <a:spLocks noChangeArrowheads="1"/>
          </p:cNvSpPr>
          <p:nvPr/>
        </p:nvSpPr>
        <p:spPr bwMode="auto">
          <a:xfrm>
            <a:off x="1013629" y="4929200"/>
            <a:ext cx="1711726" cy="265113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세대 구성 관리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5" name="AutoShape 15"/>
          <p:cNvSpPr>
            <a:spLocks noChangeArrowheads="1"/>
          </p:cNvSpPr>
          <p:nvPr/>
        </p:nvSpPr>
        <p:spPr bwMode="auto">
          <a:xfrm>
            <a:off x="1013629" y="5376878"/>
            <a:ext cx="1711726" cy="26670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1.3.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동별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현황 관리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6" name="Rectangle 5"/>
          <p:cNvSpPr>
            <a:spLocks noChangeArrowheads="1"/>
          </p:cNvSpPr>
          <p:nvPr/>
        </p:nvSpPr>
        <p:spPr bwMode="auto">
          <a:xfrm>
            <a:off x="3060866" y="4333850"/>
            <a:ext cx="2044535" cy="2095545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7" name="AutoShape 89"/>
          <p:cNvSpPr>
            <a:spLocks noChangeArrowheads="1"/>
          </p:cNvSpPr>
          <p:nvPr/>
        </p:nvSpPr>
        <p:spPr bwMode="auto">
          <a:xfrm rot="5400000">
            <a:off x="2445186" y="5130762"/>
            <a:ext cx="1412896" cy="147291"/>
          </a:xfrm>
          <a:custGeom>
            <a:avLst/>
            <a:gdLst>
              <a:gd name="T0" fmla="*/ 8518128 w 21600"/>
              <a:gd name="T1" fmla="*/ 0 h 21600"/>
              <a:gd name="T2" fmla="*/ 0 w 21600"/>
              <a:gd name="T3" fmla="*/ 4771739 h 21600"/>
              <a:gd name="T4" fmla="*/ 8518128 w 21600"/>
              <a:gd name="T5" fmla="*/ 9543458 h 21600"/>
              <a:gd name="T6" fmla="*/ 11357503 w 21600"/>
              <a:gd name="T7" fmla="*/ 477173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8" name="AutoShape 12"/>
          <p:cNvSpPr>
            <a:spLocks noChangeArrowheads="1"/>
          </p:cNvSpPr>
          <p:nvPr/>
        </p:nvSpPr>
        <p:spPr bwMode="auto">
          <a:xfrm>
            <a:off x="3326633" y="4501146"/>
            <a:ext cx="1711726" cy="2667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2.1.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사용년도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선택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AutoShape 13"/>
          <p:cNvSpPr>
            <a:spLocks noChangeArrowheads="1"/>
          </p:cNvSpPr>
          <p:nvPr/>
        </p:nvSpPr>
        <p:spPr bwMode="auto">
          <a:xfrm>
            <a:off x="3309170" y="4929198"/>
            <a:ext cx="1711726" cy="265113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수선항목 관리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0" name="AutoShape 15"/>
          <p:cNvSpPr>
            <a:spLocks noChangeArrowheads="1"/>
          </p:cNvSpPr>
          <p:nvPr/>
        </p:nvSpPr>
        <p:spPr bwMode="auto">
          <a:xfrm>
            <a:off x="3309170" y="5376876"/>
            <a:ext cx="1711726" cy="2667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2.3.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수선계획 등록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Rectangle 5"/>
          <p:cNvSpPr>
            <a:spLocks noChangeArrowheads="1"/>
          </p:cNvSpPr>
          <p:nvPr/>
        </p:nvSpPr>
        <p:spPr bwMode="auto">
          <a:xfrm>
            <a:off x="5265919" y="4333850"/>
            <a:ext cx="2044535" cy="2095545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AutoShape 89"/>
          <p:cNvSpPr>
            <a:spLocks noChangeArrowheads="1"/>
          </p:cNvSpPr>
          <p:nvPr/>
        </p:nvSpPr>
        <p:spPr bwMode="auto">
          <a:xfrm rot="5400000">
            <a:off x="4650239" y="5130762"/>
            <a:ext cx="1412896" cy="147291"/>
          </a:xfrm>
          <a:custGeom>
            <a:avLst/>
            <a:gdLst>
              <a:gd name="T0" fmla="*/ 8518128 w 21600"/>
              <a:gd name="T1" fmla="*/ 0 h 21600"/>
              <a:gd name="T2" fmla="*/ 0 w 21600"/>
              <a:gd name="T3" fmla="*/ 4771739 h 21600"/>
              <a:gd name="T4" fmla="*/ 8518128 w 21600"/>
              <a:gd name="T5" fmla="*/ 9543458 h 21600"/>
              <a:gd name="T6" fmla="*/ 11357503 w 21600"/>
              <a:gd name="T7" fmla="*/ 477173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3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3" name="AutoShape 12"/>
          <p:cNvSpPr>
            <a:spLocks noChangeArrowheads="1"/>
          </p:cNvSpPr>
          <p:nvPr/>
        </p:nvSpPr>
        <p:spPr bwMode="auto">
          <a:xfrm>
            <a:off x="5531685" y="4501146"/>
            <a:ext cx="1772081" cy="266700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3.1.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단지개요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4" name="AutoShape 13"/>
          <p:cNvSpPr>
            <a:spLocks noChangeArrowheads="1"/>
          </p:cNvSpPr>
          <p:nvPr/>
        </p:nvSpPr>
        <p:spPr bwMode="auto">
          <a:xfrm>
            <a:off x="5514223" y="4910724"/>
            <a:ext cx="1789544" cy="265113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3.2.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수선계획수립기준표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5" name="AutoShape 15"/>
          <p:cNvSpPr>
            <a:spLocks noChangeArrowheads="1"/>
          </p:cNvSpPr>
          <p:nvPr/>
        </p:nvSpPr>
        <p:spPr bwMode="auto">
          <a:xfrm>
            <a:off x="5514222" y="5289948"/>
            <a:ext cx="1789543" cy="266700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3.3.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수선계획 상세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6" name="Rectangle 5"/>
          <p:cNvSpPr>
            <a:spLocks noChangeArrowheads="1"/>
          </p:cNvSpPr>
          <p:nvPr/>
        </p:nvSpPr>
        <p:spPr bwMode="auto">
          <a:xfrm>
            <a:off x="7577156" y="4333850"/>
            <a:ext cx="2044535" cy="2095545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7" name="AutoShape 89"/>
          <p:cNvSpPr>
            <a:spLocks noChangeArrowheads="1"/>
          </p:cNvSpPr>
          <p:nvPr/>
        </p:nvSpPr>
        <p:spPr bwMode="auto">
          <a:xfrm rot="5400000">
            <a:off x="6961476" y="5130762"/>
            <a:ext cx="1412896" cy="147291"/>
          </a:xfrm>
          <a:custGeom>
            <a:avLst/>
            <a:gdLst>
              <a:gd name="T0" fmla="*/ 8518128 w 21600"/>
              <a:gd name="T1" fmla="*/ 0 h 21600"/>
              <a:gd name="T2" fmla="*/ 0 w 21600"/>
              <a:gd name="T3" fmla="*/ 4771739 h 21600"/>
              <a:gd name="T4" fmla="*/ 8518128 w 21600"/>
              <a:gd name="T5" fmla="*/ 9543458 h 21600"/>
              <a:gd name="T6" fmla="*/ 11357503 w 21600"/>
              <a:gd name="T7" fmla="*/ 477173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noAutofit/>
          </a:bodyPr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8" name="AutoShape 12"/>
          <p:cNvSpPr>
            <a:spLocks noChangeArrowheads="1"/>
          </p:cNvSpPr>
          <p:nvPr/>
        </p:nvSpPr>
        <p:spPr bwMode="auto">
          <a:xfrm>
            <a:off x="7842923" y="4501146"/>
            <a:ext cx="1746860" cy="266700"/>
          </a:xfrm>
          <a:prstGeom prst="roundRect">
            <a:avLst>
              <a:gd name="adj" fmla="val 16667"/>
            </a:avLst>
          </a:prstGeom>
          <a:solidFill>
            <a:srgbClr val="BDFFFF"/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4.1.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수선계획실시계획서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9" name="AutoShape 13"/>
          <p:cNvSpPr>
            <a:spLocks noChangeArrowheads="1"/>
          </p:cNvSpPr>
          <p:nvPr/>
        </p:nvSpPr>
        <p:spPr bwMode="auto">
          <a:xfrm>
            <a:off x="7825460" y="4986339"/>
            <a:ext cx="1711726" cy="514363"/>
          </a:xfrm>
          <a:prstGeom prst="roundRect">
            <a:avLst>
              <a:gd name="adj" fmla="val 16667"/>
            </a:avLst>
          </a:prstGeom>
          <a:solidFill>
            <a:srgbClr val="BDFFFF"/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연도별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수선예정공사표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1" name="AutoShape 13"/>
          <p:cNvSpPr>
            <a:spLocks noChangeArrowheads="1"/>
          </p:cNvSpPr>
          <p:nvPr/>
        </p:nvSpPr>
        <p:spPr bwMode="auto">
          <a:xfrm>
            <a:off x="5524505" y="5693560"/>
            <a:ext cx="1789544" cy="265113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3.4.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연차별수선계획금액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2" name="AutoShape 15"/>
          <p:cNvSpPr>
            <a:spLocks noChangeArrowheads="1"/>
          </p:cNvSpPr>
          <p:nvPr/>
        </p:nvSpPr>
        <p:spPr bwMode="auto">
          <a:xfrm>
            <a:off x="5524504" y="6072784"/>
            <a:ext cx="1789543" cy="266700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folHlink"/>
            </a:solidFill>
            <a:round/>
            <a:headEnd/>
            <a:tailEnd/>
          </a:ln>
          <a:effectLst>
            <a:outerShdw dist="107763" dir="13500000" sx="75000" sy="75000" algn="tl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lnSpc>
                <a:spcPct val="120000"/>
              </a:lnSpc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3.5.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원가계산서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" name="이등변 삼각형 132"/>
          <p:cNvSpPr/>
          <p:nvPr/>
        </p:nvSpPr>
        <p:spPr>
          <a:xfrm rot="16200000" flipV="1">
            <a:off x="2822300" y="3817291"/>
            <a:ext cx="366646" cy="14265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36" name="이등변 삼각형 135"/>
          <p:cNvSpPr/>
          <p:nvPr/>
        </p:nvSpPr>
        <p:spPr>
          <a:xfrm rot="16200000" flipV="1">
            <a:off x="5021204" y="3764642"/>
            <a:ext cx="366646" cy="14265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37" name="이등변 삼각형 136"/>
          <p:cNvSpPr/>
          <p:nvPr/>
        </p:nvSpPr>
        <p:spPr>
          <a:xfrm rot="16200000" flipV="1">
            <a:off x="7270118" y="3755311"/>
            <a:ext cx="366646" cy="14265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040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30405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0406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0407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30408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0788" y="1412875"/>
            <a:ext cx="4699000" cy="5040313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단지의 현재정보를 입력하여 장기수선계획의 집계 및 보고서내용을 만듦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 - “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인쇄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버튼을 눌러서 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보고서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를 출력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해당메뉴는 다음과 같이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4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가지 부분으로 나누어집니다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28600" indent="-228600">
              <a:lnSpc>
                <a:spcPct val="150000"/>
              </a:lnSpc>
              <a:buFontTx/>
              <a:buAutoNum type="arabicParenBoth"/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사용자가 입력하는 부분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계획조정년월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적립잔액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사용액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세대구성수정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버튼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세대구성을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수정시에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바로가기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버튼임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관리규약충당금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요율적용관리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버튼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면적당금액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을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토대로 기간별로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부과율을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설정시에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사용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(2)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장기수선 계획 총괄현황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(3)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분류별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상세계획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(4)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수선계획에 의한 부과단가 적용 </a:t>
            </a:r>
          </a:p>
          <a:p>
            <a:pPr marL="228600" indent="-228600">
              <a:lnSpc>
                <a:spcPct val="150000"/>
              </a:lnSpc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    월 세대별 적립금액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기간표시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]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68" y="1285860"/>
            <a:ext cx="4649820" cy="3587761"/>
          </a:xfrm>
          <a:prstGeom prst="rect">
            <a:avLst/>
          </a:prstGeom>
          <a:noFill/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4143" y="4857776"/>
            <a:ext cx="4649820" cy="1614483"/>
          </a:xfrm>
          <a:prstGeom prst="rect">
            <a:avLst/>
          </a:prstGeom>
          <a:noFill/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245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3245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245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245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3245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224463" y="1773238"/>
            <a:ext cx="3586162" cy="5048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 입력하는 부분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사용자가입력하는부분설명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참조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224463" y="2493963"/>
            <a:ext cx="3586162" cy="50323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 계획 총괄현황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장기수선계획총괄현황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참조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224463" y="3573463"/>
            <a:ext cx="3586162" cy="5048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 분류별 상세계획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수선항목분류별상세계획설명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참조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224463" y="5302250"/>
            <a:ext cx="3976687" cy="50323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수선계획에 의한 부과단가 적용 월 세대별 적립금액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수선계획에 의한 부과단가 적용 월 세대별 적립금액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설명 참조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673725" y="4652963"/>
            <a:ext cx="3257550" cy="3603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세대구성수정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세대구성화면으로 이동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68488" y="1052513"/>
            <a:ext cx="3276600" cy="2889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저장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입력한 자료와 현재화면 전체에 적용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240338" y="1052513"/>
            <a:ext cx="4321175" cy="7207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인쇄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현재화면을 기준으로 보고서화면이 </a:t>
            </a:r>
          </a:p>
          <a:p>
            <a:pPr>
              <a:lnSpc>
                <a:spcPct val="150000"/>
              </a:lnSpc>
            </a:pP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새창에서 열리면서 인쇄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4" y="1412875"/>
            <a:ext cx="4487863" cy="3460746"/>
          </a:xfrm>
          <a:prstGeom prst="rect">
            <a:avLst/>
          </a:prstGeom>
          <a:noFill/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6" name="모서리가 둥근 직사각형 15"/>
          <p:cNvSpPr/>
          <p:nvPr/>
        </p:nvSpPr>
        <p:spPr>
          <a:xfrm>
            <a:off x="542925" y="1773238"/>
            <a:ext cx="4602163" cy="431800"/>
          </a:xfrm>
          <a:prstGeom prst="roundRect">
            <a:avLst>
              <a:gd name="adj" fmla="val 6464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542925" y="2278063"/>
            <a:ext cx="4602163" cy="935037"/>
          </a:xfrm>
          <a:prstGeom prst="roundRect">
            <a:avLst>
              <a:gd name="adj" fmla="val 6464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542925" y="3286125"/>
            <a:ext cx="4602163" cy="1439863"/>
          </a:xfrm>
          <a:prstGeom prst="roundRect">
            <a:avLst>
              <a:gd name="adj" fmla="val 2765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/>
          </a:p>
        </p:txBody>
      </p:sp>
      <p:cxnSp>
        <p:nvCxnSpPr>
          <p:cNvPr id="38" name="직선 연결선 37"/>
          <p:cNvCxnSpPr/>
          <p:nvPr/>
        </p:nvCxnSpPr>
        <p:spPr>
          <a:xfrm rot="5400000" flipH="1" flipV="1">
            <a:off x="4183063" y="1628775"/>
            <a:ext cx="431800" cy="0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4398963" y="1412875"/>
            <a:ext cx="574675" cy="0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574" y="4914932"/>
            <a:ext cx="4487863" cy="1557327"/>
          </a:xfrm>
          <a:prstGeom prst="rect">
            <a:avLst/>
          </a:prstGeom>
          <a:noFill/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1" name="모서리가 둥근 직사각형 20"/>
          <p:cNvSpPr/>
          <p:nvPr/>
        </p:nvSpPr>
        <p:spPr>
          <a:xfrm>
            <a:off x="542925" y="4914932"/>
            <a:ext cx="4602163" cy="1238230"/>
          </a:xfrm>
          <a:prstGeom prst="roundRect">
            <a:avLst>
              <a:gd name="adj" fmla="val 2765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/>
          </a:p>
        </p:txBody>
      </p:sp>
      <p:cxnSp>
        <p:nvCxnSpPr>
          <p:cNvPr id="29" name="직선 연결선 28"/>
          <p:cNvCxnSpPr/>
          <p:nvPr/>
        </p:nvCxnSpPr>
        <p:spPr>
          <a:xfrm>
            <a:off x="4973638" y="4868863"/>
            <a:ext cx="649287" cy="1588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rot="5400000" flipH="1" flipV="1">
            <a:off x="3786982" y="1593056"/>
            <a:ext cx="503238" cy="2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449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3450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450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450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3450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34550" name="Group 54"/>
          <p:cNvGraphicFramePr>
            <a:graphicFrameLocks noGrp="1"/>
          </p:cNvGraphicFramePr>
          <p:nvPr/>
        </p:nvGraphicFramePr>
        <p:xfrm>
          <a:off x="430213" y="2112963"/>
          <a:ext cx="7643812" cy="1173163"/>
        </p:xfrm>
        <a:graphic>
          <a:graphicData uri="http://schemas.openxmlformats.org/drawingml/2006/table">
            <a:tbl>
              <a:tblPr/>
              <a:tblGrid>
                <a:gridCol w="1255712"/>
                <a:gridCol w="1395413"/>
                <a:gridCol w="4992687"/>
              </a:tblGrid>
              <a:tr h="2889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사용자가 입력하는 부분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▣ 계획조정년월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98" marR="35998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2012-03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98" marR="35998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▣ 계획기간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1998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 2048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(50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98" marR="35998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429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▣ 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2012-02 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기준 충당금 </a:t>
                      </a:r>
                      <a:r>
                        <a:rPr kumimoji="1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적립누계액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5998" marR="35998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 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=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적립잔액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1" lang="ko-KR" altLang="en-US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 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+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사용액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1" lang="en-US" altLang="ko-KR" sz="12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</a:p>
                  </a:txBody>
                  <a:tcPr marL="35998" marR="35998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8151813" y="2495550"/>
            <a:ext cx="1577975" cy="79216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 현재기준의 내용을 입력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" name="직선 화살표 연결선 8"/>
          <p:cNvCxnSpPr>
            <a:cxnSpLocks noChangeShapeType="1"/>
          </p:cNvCxnSpPr>
          <p:nvPr/>
        </p:nvCxnSpPr>
        <p:spPr bwMode="auto">
          <a:xfrm flipH="1">
            <a:off x="1627188" y="3646488"/>
            <a:ext cx="1587" cy="504825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" name="직선 화살표 연결선 9"/>
          <p:cNvCxnSpPr>
            <a:cxnSpLocks noChangeShapeType="1"/>
          </p:cNvCxnSpPr>
          <p:nvPr/>
        </p:nvCxnSpPr>
        <p:spPr bwMode="auto">
          <a:xfrm flipH="1">
            <a:off x="4975225" y="3143250"/>
            <a:ext cx="1588" cy="115093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1" name="직선 화살표 연결선 10"/>
          <p:cNvCxnSpPr>
            <a:cxnSpLocks noChangeShapeType="1"/>
          </p:cNvCxnSpPr>
          <p:nvPr/>
        </p:nvCxnSpPr>
        <p:spPr bwMode="auto">
          <a:xfrm flipH="1">
            <a:off x="6557963" y="3143250"/>
            <a:ext cx="1587" cy="17272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2" name="직사각형 11"/>
          <p:cNvSpPr/>
          <p:nvPr/>
        </p:nvSpPr>
        <p:spPr>
          <a:xfrm>
            <a:off x="430213" y="1557338"/>
            <a:ext cx="3810000" cy="36036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장기수선계획조정년월 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현재년월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현재기준월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4564063" y="4365625"/>
            <a:ext cx="4852987" cy="360363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 충당금 적립잔액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현재기준의 장충적립한 잔액 입력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90525" y="3357563"/>
            <a:ext cx="2963863" cy="2159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 입력하는 부분 도식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30213" y="3646488"/>
            <a:ext cx="6467475" cy="50323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2012-02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기준 충당금 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적립누계액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현재기준까지의 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장충적립한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모든 금액이 표시됨</a:t>
            </a:r>
            <a:endParaRPr kumimoji="0" lang="en-US" altLang="ko-KR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(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적립잔액과 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사용액을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더한 금액</a:t>
            </a: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589338" y="4941888"/>
            <a:ext cx="5324475" cy="36036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 이전까지 장충금사용한 금액 입력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계산에는 반영 안됨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17" name="직선 화살표 연결선 16"/>
          <p:cNvCxnSpPr>
            <a:cxnSpLocks noChangeShapeType="1"/>
          </p:cNvCxnSpPr>
          <p:nvPr/>
        </p:nvCxnSpPr>
        <p:spPr bwMode="auto">
          <a:xfrm flipH="1">
            <a:off x="3140075" y="3143250"/>
            <a:ext cx="1588" cy="4318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8" name="직선 화살표 연결선 17"/>
          <p:cNvCxnSpPr>
            <a:cxnSpLocks noChangeShapeType="1"/>
          </p:cNvCxnSpPr>
          <p:nvPr/>
        </p:nvCxnSpPr>
        <p:spPr bwMode="auto">
          <a:xfrm flipV="1">
            <a:off x="2057400" y="1919288"/>
            <a:ext cx="1588" cy="5762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1" name="직사각형 20"/>
          <p:cNvSpPr/>
          <p:nvPr/>
        </p:nvSpPr>
        <p:spPr>
          <a:xfrm>
            <a:off x="273050" y="5734050"/>
            <a:ext cx="4135438" cy="2159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 입력하는 부분 설명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654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3654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55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55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3655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62038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36610" name="Group 66"/>
          <p:cNvGraphicFramePr>
            <a:graphicFrameLocks noGrp="1"/>
          </p:cNvGraphicFramePr>
          <p:nvPr/>
        </p:nvGraphicFramePr>
        <p:xfrm>
          <a:off x="430213" y="1484313"/>
          <a:ext cx="9126537" cy="1159638"/>
        </p:xfrm>
        <a:graphic>
          <a:graphicData uri="http://schemas.openxmlformats.org/drawingml/2006/table">
            <a:tbl>
              <a:tblPr/>
              <a:tblGrid>
                <a:gridCol w="1522412"/>
                <a:gridCol w="1519238"/>
                <a:gridCol w="1522412"/>
                <a:gridCol w="1520825"/>
                <a:gridCol w="1520825"/>
                <a:gridCol w="1520825"/>
              </a:tblGrid>
              <a:tr h="36036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 계획 총괄현황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</a:t>
                      </a:r>
                      <a:r>
                        <a:rPr kumimoji="1" lang="ko-KR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총계획기간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수선비총액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2.2015</a:t>
                      </a: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년까지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수선비 총액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3.2015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년까지 적립할</a:t>
                      </a:r>
                      <a:endParaRPr kumimoji="1" lang="en-US" altLang="ko-K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충당금 총액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월간산출액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(3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5.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면적당금액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/㎡)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(3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6.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면적당금액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/㎡)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총계획기간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99" marR="36000" marT="72064" marB="3603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99" marR="36000" marT="72064" marB="3603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99" marR="36000" marT="72064" marB="3603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99" marR="36000" marT="72064" marB="36032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430213" y="3141663"/>
            <a:ext cx="9126537" cy="230346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 총괄현황 용어설명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위 도식의 번호순으로 설명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총계획기간 수선비총액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 수선항목별 최종수선년도 부터 계획종료년도 까지의 총 계획금액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2.2015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수선비총액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1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번금액에 대해 다음 조정년도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(2015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까지의 계획금액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3.2015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충당금 총액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2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 금액에서 현재년월 기준의 장기수선 충당금 적립잔액을 뺀 계획금액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월간산출액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): 3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 금액을 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 월수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(3*12)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나눈 금액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면적당 금액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/㎡) (3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): 4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번금액을 관리면적으로 나눈금액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(※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수선계획의 면적당 단가로 사용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6.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면적당 금액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/㎡) 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 계획기간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): 1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 금액에서 현재년월 장기수선 충당금 적립잔액을 뺀 금액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적립대상금액</a:t>
            </a: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 대해 적립대상 기간의 월수로 나누고 관리면적으로 나눈 금액</a:t>
            </a:r>
            <a:endParaRPr kumimoji="0" lang="en-US" altLang="ko-KR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1813" y="2708275"/>
            <a:ext cx="4133850" cy="28733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장기수선계획총괄현황 도식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74650" y="6092825"/>
            <a:ext cx="4135438" cy="2889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 총괄현황 설명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859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38597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8598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8599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38600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38707" name="Group 115"/>
          <p:cNvGraphicFramePr>
            <a:graphicFrameLocks noGrp="1"/>
          </p:cNvGraphicFramePr>
          <p:nvPr/>
        </p:nvGraphicFramePr>
        <p:xfrm>
          <a:off x="415925" y="1323975"/>
          <a:ext cx="9163050" cy="2539665"/>
        </p:xfrm>
        <a:graphic>
          <a:graphicData uri="http://schemas.openxmlformats.org/drawingml/2006/table">
            <a:tbl>
              <a:tblPr/>
              <a:tblGrid>
                <a:gridCol w="1309688"/>
                <a:gridCol w="1308100"/>
                <a:gridCol w="1335087"/>
                <a:gridCol w="1282700"/>
                <a:gridCol w="1309688"/>
                <a:gridCol w="1308100"/>
                <a:gridCol w="1309687"/>
              </a:tblGrid>
              <a:tr h="238125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※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현재표의 조건값 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(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현재기준충당금 적립누계액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10,000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단지총면적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100 ㎡) 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08001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845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 분류별 상세계획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수선항목분류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총계획기간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수선비총액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2015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년까지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적립할 수선비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충당금 적립누계액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공종별 배분액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2015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년까지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적립할 충당금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월간 산출액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(3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년간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면적당 금액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/㎡)(3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년간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건물외부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27,000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750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7.50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건물내부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63,000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1,750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17.50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14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300,000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월간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2,500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25.00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/㎡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03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년간 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30,000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82.65 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/3.3㎡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계산방법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(1.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건물외부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사용검사일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총계획기간까지 금액</a:t>
                      </a: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현재 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 3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년후까지 수선비 총액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합계</a:t>
                      </a: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(30,000 / 100,000) * 10,000 = 3,000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30,000 – 3,000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= 27,000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27,000 / 36</a:t>
                      </a:r>
                      <a:r>
                        <a:rPr kumimoji="1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개월</a:t>
                      </a:r>
                      <a:endParaRPr kumimoji="1" lang="en-US" altLang="ko-K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= 750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750 / 100㎡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= 7.50</a:t>
                      </a:r>
                      <a:endParaRPr kumimoji="1" lang="ko-KR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0" marR="36000" marT="72007" marB="36003" anchor="ctr" horzOverflow="overflow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65125" y="3933825"/>
            <a:ext cx="9412288" cy="251936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  <a:buFontTx/>
              <a:buAutoNum type="arabicPeriod"/>
            </a:pP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수선항목분류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대분류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–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사용자가 선택한 수선항목중 대분류별로 분류하여 항목 집계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buFontTx/>
              <a:buAutoNum type="arabicPeriod"/>
            </a:pP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총계획기간 수선비총액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 분류별로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대분류별로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총계획기간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사용검사일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총계획기간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수선비 총액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buFontTx/>
              <a:buAutoNum type="arabicPeriod"/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수선비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현재부터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년후인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수선비 총액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buFontTx/>
              <a:buAutoNum type="arabicPeriod"/>
            </a:pP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충당금 적립누계액 공종별 배분액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“2015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수선비 총액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 대해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현재기준충당금적립잔액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수선항목분류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비율별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로 차지하는 비중금액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수선항목분류별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수선비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수선비 총액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현재기준충당금적립누계액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buFontTx/>
              <a:buAutoNum type="arabicPeriod"/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충당금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 분류별로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수선비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 대해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충당금 적립잔액 공종별 배분액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뺸 나머지 금액이며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해당분류의 필요한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충당할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금액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buFontTx/>
              <a:buAutoNum type="arabicPeriod"/>
            </a:pP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월간 산출액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: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 분류별로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년까지 적립할 충당금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얻기 위해서 현재기준에서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후까지 월간으로 산출한 금액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- “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전체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해당분류별의 월간산출액을 모두 합한 금액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금액임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  <a:buFontTx/>
              <a:buAutoNum type="arabicPeriod" startAt="7"/>
            </a:pP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면적당 금액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/㎡)(3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: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 분류별로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“2015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년지 적립할 충당금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얻기 위해서 현재기준에서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년후까지만 단지의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1㎡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면적당 금액을 산출한 금액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- “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전체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해당분류별의 면적당 금액을 모두 합한 금액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1㎡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3.3058 ㎡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당의 금액으로 환산한 금액입니다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.(3.3058 ㎡ = 1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평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2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화면에서 보이는 값중 소수점이 나온 부분은 소수점 마지막 자리까지만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정수만 나온 부분은 정수로만 표현되며 모두 버림</a:t>
            </a:r>
            <a:endParaRPr kumimoji="0" lang="en-US" altLang="ko-KR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(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내림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반올림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올림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소수점을 늘리는 부분등은 제공하지 않음</a:t>
            </a: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0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512763" y="1701800"/>
            <a:ext cx="233362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1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828800" y="1701800"/>
            <a:ext cx="233363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2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3144838" y="1700213"/>
            <a:ext cx="233362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3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227513" y="1701800"/>
            <a:ext cx="233362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4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697538" y="1701800"/>
            <a:ext cx="234950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5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6935788" y="1701800"/>
            <a:ext cx="234950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6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8174038" y="1701800"/>
            <a:ext cx="234950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>
                <a:solidFill>
                  <a:srgbClr val="FF0000"/>
                </a:solidFill>
              </a:rPr>
              <a:t>7</a:t>
            </a:r>
            <a:endParaRPr kumimoji="0" lang="ko-KR" altLang="en-US" sz="1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759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064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0645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0646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0647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40648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487363" y="1536700"/>
          <a:ext cx="6084887" cy="1747838"/>
        </p:xfrm>
        <a:graphic>
          <a:graphicData uri="http://schemas.openxmlformats.org/drawingml/2006/table">
            <a:tbl>
              <a:tblPr/>
              <a:tblGrid>
                <a:gridCol w="1217612"/>
                <a:gridCol w="1216025"/>
                <a:gridCol w="1217613"/>
                <a:gridCol w="1216025"/>
                <a:gridCol w="1217612"/>
              </a:tblGrid>
              <a:tr h="3492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(1). </a:t>
                      </a: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장기수선계획에 의한 부과단가 적용 월 세대별 적립금액</a:t>
                      </a: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 [</a:t>
                      </a: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기간 </a:t>
                      </a: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: 2012 ~ 2015]</a:t>
                      </a:r>
                      <a:endParaRPr kumimoji="1" lang="ko-K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구분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단가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세대부과금액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세대수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세대별 총액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30.000㎡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50.00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1,500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100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세대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150,000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70.000㎡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50.00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3,500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50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세대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175,000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총주택공급면적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100 ㎡</a:t>
                      </a:r>
                      <a:endParaRPr kumimoji="1" lang="ko-K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합계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150 </a:t>
                      </a: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세대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325,000 </a:t>
                      </a:r>
                      <a:r>
                        <a:rPr kumimoji="1" lang="ko-KR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원</a:t>
                      </a:r>
                    </a:p>
                  </a:txBody>
                  <a:tcPr marL="71999" marR="36000" marT="71962" marB="35981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4040"/>
                    </a:solidFill>
                  </a:tcPr>
                </a:tc>
              </a:tr>
            </a:tbl>
          </a:graphicData>
        </a:graphic>
      </p:graphicFrame>
      <p:sp>
        <p:nvSpPr>
          <p:cNvPr id="25" name="직사각형 24"/>
          <p:cNvSpPr/>
          <p:nvPr/>
        </p:nvSpPr>
        <p:spPr>
          <a:xfrm>
            <a:off x="6681788" y="1484313"/>
            <a:ext cx="2963862" cy="13684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▶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장기수선계획총괄현황의 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5.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면적당금액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(3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년간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)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의 금액을 토대로 세대에 부과해야 할 적립할 금액을 집계된 내용</a:t>
            </a:r>
            <a:endParaRPr kumimoji="0" lang="en-US" altLang="ko-KR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25463" y="4148138"/>
            <a:ext cx="8977312" cy="100965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※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단가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:“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장기수선계획총괄현황의 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5.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면적당금액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(3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년간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)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의 금액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“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인 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1㎡ = 50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원을 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[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기간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: 2012~2015]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동안 </a:t>
            </a:r>
          </a:p>
          <a:p>
            <a:pPr>
              <a:lnSpc>
                <a:spcPct val="150000"/>
              </a:lnSpc>
            </a:pP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   책정해야 한다는 의미</a:t>
            </a:r>
            <a:endParaRPr kumimoji="0" lang="en-US" altLang="ko-KR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   -‘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세대부과금액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’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과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‘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세대별 총액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’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또한 같은 의미임</a:t>
            </a:r>
          </a:p>
        </p:txBody>
      </p:sp>
      <p:cxnSp>
        <p:nvCxnSpPr>
          <p:cNvPr id="28" name="직선 연결선 27"/>
          <p:cNvCxnSpPr/>
          <p:nvPr/>
        </p:nvCxnSpPr>
        <p:spPr>
          <a:xfrm>
            <a:off x="1736725" y="2778125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409575" y="5291138"/>
            <a:ext cx="4945063" cy="58578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▲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수선계획에 의한 부과단가 적용 월 세대별 적립금액 설명</a:t>
            </a:r>
          </a:p>
        </p:txBody>
      </p:sp>
      <p:cxnSp>
        <p:nvCxnSpPr>
          <p:cNvPr id="27" name="직선 화살표 연결선 26"/>
          <p:cNvCxnSpPr/>
          <p:nvPr/>
        </p:nvCxnSpPr>
        <p:spPr>
          <a:xfrm rot="5400000">
            <a:off x="1208088" y="3325816"/>
            <a:ext cx="1062037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3729038" y="3429000"/>
            <a:ext cx="5616575" cy="43180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▲ 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수선계획에 의한 부과단가 적용 월 세대별 적립금액 화면 모식</a:t>
            </a:r>
            <a:endParaRPr kumimoji="0" lang="en-US" altLang="ko-KR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(</a:t>
            </a:r>
            <a:r>
              <a:rPr kumimoji="0" lang="ko-KR" altLang="en-US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입력된 내용은 사용자의 이해를 돕기위해 입력된 임의내용</a:t>
            </a:r>
            <a:r>
              <a:rPr kumimoji="0" lang="en-US" altLang="ko-KR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)</a:t>
            </a:r>
            <a:endParaRPr kumimoji="0" lang="ko-KR" altLang="en-US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269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269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269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269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3.3.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수선계획총괄</a:t>
              </a:r>
            </a:p>
          </p:txBody>
        </p:sp>
        <p:pic>
          <p:nvPicPr>
            <p:cNvPr id="24269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3.3.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수선계획총괄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42775" name="Group 87"/>
          <p:cNvGraphicFramePr>
            <a:graphicFrameLocks noGrp="1"/>
          </p:cNvGraphicFramePr>
          <p:nvPr/>
        </p:nvGraphicFramePr>
        <p:xfrm>
          <a:off x="487363" y="1485900"/>
          <a:ext cx="6242050" cy="2042668"/>
        </p:xfrm>
        <a:graphic>
          <a:graphicData uri="http://schemas.openxmlformats.org/drawingml/2006/table">
            <a:tbl>
              <a:tblPr/>
              <a:tblGrid>
                <a:gridCol w="560387"/>
                <a:gridCol w="2881313"/>
                <a:gridCol w="1758950"/>
                <a:gridCol w="1041400"/>
              </a:tblGrid>
              <a:tr h="3683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관리규약 충당금 요율적용 관리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83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기간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1" lang="ko-KR" altLang="en-US" sz="11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  </a:t>
                      </a:r>
                      <a:r>
                        <a:rPr kumimoji="1" lang="ko-KR" altLang="en-US" sz="11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부과율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1" lang="en-US" altLang="ko-KR" sz="11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%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 ㅣ 신규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462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NO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기간</a:t>
                      </a:r>
                    </a:p>
                  </a:txBody>
                  <a:tcPr marL="72005" marR="36002" marT="71996" marB="35998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부과율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2005" marR="36002" marT="71996" marB="35998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2010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 2012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72005" marR="36002" marT="71996" marB="35998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50%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</a:p>
                  </a:txBody>
                  <a:tcPr marL="72005" marR="36002" marT="71996" marB="35998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2008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 2009</a:t>
                      </a: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72005" marR="36002" marT="71996" marB="35998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70%</a:t>
                      </a:r>
                      <a:endParaRPr kumimoji="1" lang="ko-KR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</a:p>
                  </a:txBody>
                  <a:tcPr marL="72005" marR="36002" marT="71996" marB="35998" anchor="ctr" horzOverflow="overflow">
                    <a:lnL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" name="직사각형 24"/>
          <p:cNvSpPr/>
          <p:nvPr/>
        </p:nvSpPr>
        <p:spPr>
          <a:xfrm>
            <a:off x="487363" y="4005263"/>
            <a:ext cx="9205912" cy="235426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관리규약 충당금 요율적용 관리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세대에 부과해야 할 금액인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1㎡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 금액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기간별로 부과율을 구성 설정할 수  있음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※ 1㎡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 금액은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장기수선계획총괄현황의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면적당금액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)”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금액을 의미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용어설명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•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기간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부과율별 기간을 설정합니다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.-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년도별로만 설정이 가능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•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부과율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정상적으로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(1㎡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당금액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부과해야 하지만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50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(1㎡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당금액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 부과해야 할 경우에 기간을 설정 후에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(50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 100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* 100% = 50%)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50%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이므로 부과율은 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50%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입력함</a:t>
            </a: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등록한 개수와 입력한 기간별로 최종화면에 여러 개가 출력될 수 있음</a:t>
            </a:r>
            <a:endParaRPr kumimoji="0" lang="en-US" altLang="ko-KR" sz="110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87363" y="3573463"/>
            <a:ext cx="4135437" cy="2159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장기수선충당금 년도별 부과율 관리 도식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09575" y="1341438"/>
            <a:ext cx="6397625" cy="25923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 sz="110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881826" y="3357563"/>
            <a:ext cx="2751136" cy="4318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◀ “</a:t>
            </a:r>
            <a:r>
              <a:rPr kumimoji="0" lang="ko-KR" altLang="en-US" sz="1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관리규약충당금요율적용관리</a:t>
            </a:r>
            <a:r>
              <a:rPr kumimoji="0" lang="en-US" altLang="ko-KR" sz="1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클릭했을 때 나오는 화면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473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474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474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474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3.4.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수선계획상세</a:t>
              </a:r>
            </a:p>
          </p:txBody>
        </p:sp>
        <p:pic>
          <p:nvPicPr>
            <p:cNvPr id="24474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3.4.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수선계획상세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1463" y="5278457"/>
            <a:ext cx="8972550" cy="1008063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sz="1000" b="1" dirty="0">
                <a:latin typeface="굴림체" pitchFamily="49" charset="-127"/>
                <a:ea typeface="굴림체" pitchFamily="49" charset="-127"/>
              </a:rPr>
              <a:t>▶ </a:t>
            </a:r>
            <a:r>
              <a:rPr kumimoji="0" lang="ko-KR" altLang="en-US" sz="1000" b="1" dirty="0">
                <a:latin typeface="굴림체" pitchFamily="49" charset="-127"/>
                <a:ea typeface="굴림체" pitchFamily="49" charset="-127"/>
              </a:rPr>
              <a:t>수선계획상세</a:t>
            </a:r>
            <a:endParaRPr kumimoji="0" lang="en-US" altLang="ko-KR" sz="1000" b="1" dirty="0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000" dirty="0">
                <a:latin typeface="굴림체" pitchFamily="49" charset="-127"/>
                <a:ea typeface="굴림체" pitchFamily="49" charset="-127"/>
              </a:rPr>
              <a:t> “</a:t>
            </a:r>
            <a:r>
              <a:rPr kumimoji="0" lang="ko-KR" altLang="en-US" sz="1000" dirty="0">
                <a:latin typeface="굴림체" pitchFamily="49" charset="-127"/>
                <a:ea typeface="굴림체" pitchFamily="49" charset="-127"/>
              </a:rPr>
              <a:t>수선계획등록</a:t>
            </a:r>
            <a:r>
              <a:rPr kumimoji="0" lang="en-US" altLang="ko-KR" sz="1000" dirty="0">
                <a:latin typeface="굴림체" pitchFamily="49" charset="-127"/>
                <a:ea typeface="굴림체" pitchFamily="49" charset="-127"/>
              </a:rPr>
              <a:t>”</a:t>
            </a:r>
            <a:r>
              <a:rPr kumimoji="0" lang="ko-KR" altLang="en-US" sz="1000" dirty="0">
                <a:latin typeface="굴림체" pitchFamily="49" charset="-127"/>
                <a:ea typeface="굴림체" pitchFamily="49" charset="-127"/>
              </a:rPr>
              <a:t>에서 등록한 내용의 전체리스트이며</a:t>
            </a:r>
            <a:r>
              <a:rPr kumimoji="0" lang="en-US" altLang="ko-KR" sz="10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kumimoji="0" lang="ko-KR" altLang="en-US" sz="1000" dirty="0">
                <a:latin typeface="굴림체" pitchFamily="49" charset="-127"/>
                <a:ea typeface="굴림체" pitchFamily="49" charset="-127"/>
              </a:rPr>
              <a:t>입력했던 내용을 요약하여 보여드리며 인쇄를 할 수 있음</a:t>
            </a:r>
            <a:endParaRPr kumimoji="0" lang="en-US" altLang="ko-KR" sz="1000" dirty="0">
              <a:latin typeface="굴림체" pitchFamily="49" charset="-127"/>
              <a:ea typeface="굴림체" pitchFamily="49" charset="-127"/>
            </a:endParaRPr>
          </a:p>
          <a:p>
            <a:pPr marL="228600" indent="-228600">
              <a:lnSpc>
                <a:spcPct val="150000"/>
              </a:lnSpc>
            </a:pPr>
            <a:endParaRPr kumimoji="0" lang="en-US" altLang="ko-KR" sz="1000" dirty="0"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244785" name="Picture 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" y="1417637"/>
            <a:ext cx="9163050" cy="3725875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678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678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79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79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3.4.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수선계획상세</a:t>
              </a:r>
            </a:p>
          </p:txBody>
        </p:sp>
        <p:pic>
          <p:nvPicPr>
            <p:cNvPr id="24679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3.4.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수선계획상세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6799" name="TextBox 26"/>
          <p:cNvSpPr txBox="1">
            <a:spLocks noChangeArrowheads="1"/>
          </p:cNvSpPr>
          <p:nvPr/>
        </p:nvSpPr>
        <p:spPr bwMode="auto">
          <a:xfrm>
            <a:off x="271463" y="5373688"/>
            <a:ext cx="8972550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>
                <a:latin typeface="맑은 고딕" pitchFamily="50" charset="-127"/>
                <a:ea typeface="맑은 고딕" pitchFamily="50" charset="-127"/>
              </a:rPr>
              <a:t>개별상세계획현황 </a:t>
            </a:r>
            <a:r>
              <a:rPr kumimoji="0" lang="en-US" altLang="ko-KR" b="1">
                <a:latin typeface="맑은 고딕" pitchFamily="50" charset="-127"/>
                <a:ea typeface="맑은 고딕" pitchFamily="50" charset="-127"/>
              </a:rPr>
              <a:t>– </a:t>
            </a:r>
            <a:r>
              <a:rPr kumimoji="0" lang="ko-KR" altLang="en-US" b="1">
                <a:latin typeface="맑은 고딕" pitchFamily="50" charset="-127"/>
                <a:ea typeface="맑은 고딕" pitchFamily="50" charset="-127"/>
              </a:rPr>
              <a:t>옵션의 </a:t>
            </a:r>
            <a:r>
              <a:rPr kumimoji="0" lang="en-US" altLang="ko-KR" b="1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b="1">
                <a:latin typeface="맑은 고딕" pitchFamily="50" charset="-127"/>
                <a:ea typeface="맑은 고딕" pitchFamily="50" charset="-127"/>
              </a:rPr>
              <a:t>상세</a:t>
            </a:r>
            <a:r>
              <a:rPr kumimoji="0" lang="en-US" altLang="ko-KR" b="1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b="1">
                <a:latin typeface="맑은 고딕" pitchFamily="50" charset="-127"/>
                <a:ea typeface="맑은 고딕" pitchFamily="50" charset="-127"/>
              </a:rPr>
              <a:t>버튼을 클릭하면나오는 화면</a:t>
            </a:r>
            <a:endParaRPr kumimoji="0" lang="en-US" altLang="ko-KR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 • 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옵션의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상세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버튼 클릭 후 새창에서 열리는 화면인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개별상세계획현황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에서는 항목별로 상세계획현황을 볼 수 있음</a:t>
            </a:r>
          </a:p>
          <a:p>
            <a:pPr>
              <a:lnSpc>
                <a:spcPct val="150000"/>
              </a:lnSpc>
            </a:pP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  -‘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연차별수선계획금액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에서는 최대 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6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개년차만 선택하여 볼 수 있지만 여기서는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전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全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 년차에 걸쳐서 모두 볼 수 있음</a:t>
            </a:r>
            <a:endParaRPr kumimoji="0" lang="en-US" altLang="ko-KR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  - 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괄호</a:t>
            </a:r>
            <a:r>
              <a:rPr kumimoji="0" lang="en-US" altLang="ko-KR"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안의 금액은 누적금액 표시</a:t>
            </a:r>
            <a:endParaRPr kumimoji="0" lang="en-US" altLang="ko-KR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531" y="1277288"/>
            <a:ext cx="3983079" cy="150877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6290" y="1142984"/>
            <a:ext cx="5281618" cy="2287601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9" name="모서리가 둥근 사각형 설명선 18"/>
          <p:cNvSpPr>
            <a:spLocks noChangeArrowheads="1"/>
          </p:cNvSpPr>
          <p:nvPr/>
        </p:nvSpPr>
        <p:spPr bwMode="auto">
          <a:xfrm>
            <a:off x="2149470" y="3000372"/>
            <a:ext cx="2160588" cy="430213"/>
          </a:xfrm>
          <a:prstGeom prst="wedgeRoundRectCallout">
            <a:avLst>
              <a:gd name="adj1" fmla="val 37237"/>
              <a:gd name="adj2" fmla="val -160700"/>
              <a:gd name="adj3" fmla="val 16667"/>
            </a:avLst>
          </a:prstGeom>
          <a:solidFill>
            <a:schemeClr val="bg1"/>
          </a:solidFill>
          <a:ln w="3175" algn="ctr">
            <a:solidFill>
              <a:srgbClr val="BFBFBF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kumimoji="0" lang="ko-KR" altLang="en-US" sz="900">
                <a:latin typeface="굴림체" pitchFamily="49" charset="-127"/>
                <a:ea typeface="굴림체" pitchFamily="49" charset="-127"/>
              </a:rPr>
              <a:t>상세 버튼을 클릭하면 새창에서 열림</a:t>
            </a:r>
          </a:p>
        </p:txBody>
      </p:sp>
      <p:sp>
        <p:nvSpPr>
          <p:cNvPr id="18" name="타원 17"/>
          <p:cNvSpPr/>
          <p:nvPr/>
        </p:nvSpPr>
        <p:spPr>
          <a:xfrm>
            <a:off x="3963754" y="2307764"/>
            <a:ext cx="234950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kumimoji="0" lang="ko-KR" altLang="en-US" sz="1000" b="1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86290" y="3482980"/>
            <a:ext cx="5281618" cy="1890708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3524240" y="1062022"/>
            <a:ext cx="847698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전체수선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endParaRPr kumimoji="0" lang="ko-KR" altLang="en-US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533798" y="3500438"/>
            <a:ext cx="847698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부분수선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endParaRPr kumimoji="0" lang="ko-KR" altLang="en-US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678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678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79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79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3.4.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수선계획상세</a:t>
              </a:r>
            </a:p>
          </p:txBody>
        </p:sp>
        <p:pic>
          <p:nvPicPr>
            <p:cNvPr id="24679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3.4.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수선계획상세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–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상세 내용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전체수선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endParaRPr kumimoji="0" lang="ko-KR" altLang="en-US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50" y="1335526"/>
            <a:ext cx="9046968" cy="4884378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5"/>
          <p:cNvSpPr>
            <a:spLocks noChangeArrowheads="1"/>
          </p:cNvSpPr>
          <p:nvPr/>
        </p:nvSpPr>
        <p:spPr bwMode="auto">
          <a:xfrm>
            <a:off x="509588" y="928670"/>
            <a:ext cx="9121114" cy="292895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업무 처리 구성</a:t>
            </a:r>
          </a:p>
        </p:txBody>
      </p:sp>
      <p:grpSp>
        <p:nvGrpSpPr>
          <p:cNvPr id="12295" name="Group 52"/>
          <p:cNvGrpSpPr>
            <a:grpSpLocks/>
          </p:cNvGrpSpPr>
          <p:nvPr/>
        </p:nvGrpSpPr>
        <p:grpSpPr bwMode="auto">
          <a:xfrm>
            <a:off x="327056" y="642918"/>
            <a:ext cx="9303646" cy="242888"/>
            <a:chOff x="216" y="1480"/>
            <a:chExt cx="5716" cy="153"/>
          </a:xfrm>
        </p:grpSpPr>
        <p:pic>
          <p:nvPicPr>
            <p:cNvPr id="12331" name="Picture 53" descr="마우스중간바"/>
            <p:cNvPicPr>
              <a:picLocks noChangeAspect="1" noChangeArrowheads="1"/>
            </p:cNvPicPr>
            <p:nvPr/>
          </p:nvPicPr>
          <p:blipFill>
            <a:blip r:embed="rId4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32" name="Picture 54" descr="마우스중간바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3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70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업무 처리 구성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12334" name="Picture 56" descr="마우스수정본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" name="Oval 1027" descr="인쇄 용지"/>
          <p:cNvSpPr>
            <a:spLocks noChangeArrowheads="1"/>
          </p:cNvSpPr>
          <p:nvPr/>
        </p:nvSpPr>
        <p:spPr bwMode="auto">
          <a:xfrm rot="21000000">
            <a:off x="3065838" y="1707167"/>
            <a:ext cx="3822918" cy="1642824"/>
          </a:xfrm>
          <a:prstGeom prst="ellipse">
            <a:avLst/>
          </a:prstGeom>
          <a:noFill/>
          <a:ln w="76200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ko-KR" altLang="ko-KR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3" name="Object 10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176425"/>
              </p:ext>
            </p:extLst>
          </p:nvPr>
        </p:nvGraphicFramePr>
        <p:xfrm>
          <a:off x="2696627" y="2143116"/>
          <a:ext cx="1125537" cy="685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Image" r:id="rId6" imgW="1207201" imgH="1207201" progId="">
                  <p:embed/>
                </p:oleObj>
              </mc:Choice>
              <mc:Fallback>
                <p:oleObj name="Image" r:id="rId6" imgW="1207201" imgH="1207201" progId="">
                  <p:embed/>
                  <p:pic>
                    <p:nvPicPr>
                      <p:cNvPr id="0" name="Picture 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6627" y="2143116"/>
                        <a:ext cx="1125537" cy="6852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1029"/>
          <p:cNvSpPr>
            <a:spLocks noChangeArrowheads="1"/>
          </p:cNvSpPr>
          <p:nvPr/>
        </p:nvSpPr>
        <p:spPr bwMode="auto">
          <a:xfrm>
            <a:off x="2741613" y="2214554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행정지원</a:t>
            </a:r>
            <a:endParaRPr lang="en-US" altLang="ko-KR" sz="1600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GROUP</a:t>
            </a:r>
            <a:endParaRPr lang="ko-KR" altLang="en-US" sz="1600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5" name="Object 10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9993938"/>
              </p:ext>
            </p:extLst>
          </p:nvPr>
        </p:nvGraphicFramePr>
        <p:xfrm>
          <a:off x="4445634" y="1214423"/>
          <a:ext cx="1125537" cy="785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Image" r:id="rId8" imgW="1207201" imgH="1207201" progId="">
                  <p:embed/>
                </p:oleObj>
              </mc:Choice>
              <mc:Fallback>
                <p:oleObj name="Image" r:id="rId8" imgW="1207201" imgH="1207201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634" y="1214423"/>
                        <a:ext cx="1125537" cy="7858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1031"/>
          <p:cNvSpPr>
            <a:spLocks noChangeArrowheads="1"/>
          </p:cNvSpPr>
          <p:nvPr/>
        </p:nvSpPr>
        <p:spPr bwMode="auto">
          <a:xfrm>
            <a:off x="4566965" y="1285860"/>
            <a:ext cx="8717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전문가</a:t>
            </a:r>
            <a:endParaRPr lang="en-US" altLang="ko-KR" sz="1600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GROUP</a:t>
            </a:r>
            <a:endParaRPr lang="ko-KR" altLang="en-US" sz="1600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7" name="Object 10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712440"/>
              </p:ext>
            </p:extLst>
          </p:nvPr>
        </p:nvGraphicFramePr>
        <p:xfrm>
          <a:off x="6464780" y="2098511"/>
          <a:ext cx="1125538" cy="799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Image" r:id="rId9" imgW="1207201" imgH="1207201" progId="">
                  <p:embed/>
                </p:oleObj>
              </mc:Choice>
              <mc:Fallback>
                <p:oleObj name="Image" r:id="rId9" imgW="1207201" imgH="1207201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780" y="2098511"/>
                        <a:ext cx="1125538" cy="7998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Rectangle 1033"/>
          <p:cNvSpPr>
            <a:spLocks noChangeArrowheads="1"/>
          </p:cNvSpPr>
          <p:nvPr/>
        </p:nvSpPr>
        <p:spPr bwMode="auto">
          <a:xfrm>
            <a:off x="6495068" y="2214554"/>
            <a:ext cx="10871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교육</a:t>
            </a:r>
            <a:r>
              <a:rPr lang="en-US" altLang="ko-KR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훈련</a:t>
            </a:r>
            <a:endParaRPr lang="en-US" altLang="ko-KR" sz="1600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GROUP</a:t>
            </a:r>
            <a:endParaRPr lang="ko-KR" altLang="en-US" sz="1600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9" name="Object 10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8455630"/>
              </p:ext>
            </p:extLst>
          </p:nvPr>
        </p:nvGraphicFramePr>
        <p:xfrm>
          <a:off x="4544725" y="3000372"/>
          <a:ext cx="1125537" cy="701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Image" r:id="rId10" imgW="1207201" imgH="1207201" progId="">
                  <p:embed/>
                </p:oleObj>
              </mc:Choice>
              <mc:Fallback>
                <p:oleObj name="Image" r:id="rId10" imgW="1207201" imgH="1207201" progId="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4725" y="3000372"/>
                        <a:ext cx="1125537" cy="7010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1037"/>
          <p:cNvSpPr>
            <a:spLocks noChangeArrowheads="1"/>
          </p:cNvSpPr>
          <p:nvPr/>
        </p:nvSpPr>
        <p:spPr bwMode="auto">
          <a:xfrm>
            <a:off x="4647654" y="3106725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전산지</a:t>
            </a:r>
            <a:r>
              <a:rPr lang="ko-KR" altLang="en-US" sz="1600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원</a:t>
            </a:r>
            <a:endParaRPr lang="en-US" altLang="ko-KR" sz="1600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GROUP</a:t>
            </a:r>
            <a:r>
              <a:rPr lang="ko-KR" altLang="en-US" sz="1600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Rectangle 1039"/>
          <p:cNvSpPr>
            <a:spLocks noChangeArrowheads="1"/>
          </p:cNvSpPr>
          <p:nvPr/>
        </p:nvSpPr>
        <p:spPr bwMode="auto">
          <a:xfrm>
            <a:off x="1809728" y="1142984"/>
            <a:ext cx="2735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</a:pP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장기수선계획수립조정 업무</a:t>
            </a:r>
            <a:r>
              <a:rPr lang="en-US" altLang="ko-KR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프로세스에 대한 연구 전담</a:t>
            </a:r>
            <a:endParaRPr lang="en-US" altLang="ko-KR" sz="1400" b="1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Rectangle 1040"/>
          <p:cNvSpPr>
            <a:spLocks noChangeArrowheads="1"/>
          </p:cNvSpPr>
          <p:nvPr/>
        </p:nvSpPr>
        <p:spPr bwMode="auto">
          <a:xfrm>
            <a:off x="7504381" y="1928802"/>
            <a:ext cx="212632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</a:pP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장기수선계획수립조정 업무에 대한 적용 방안 연구 전담</a:t>
            </a:r>
            <a:endParaRPr lang="en-US" altLang="ko-KR" sz="1400" b="1" dirty="0" smtClean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</a:pP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교육 방안 연구</a:t>
            </a:r>
            <a:endParaRPr lang="en-US" altLang="ko-KR" sz="1400" b="1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Rectangle 1042"/>
          <p:cNvSpPr>
            <a:spLocks noChangeArrowheads="1"/>
          </p:cNvSpPr>
          <p:nvPr/>
        </p:nvSpPr>
        <p:spPr bwMode="auto">
          <a:xfrm>
            <a:off x="1853838" y="3178163"/>
            <a:ext cx="27498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</a:pP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장기수선계획수립조정시스템 운영 및 시스템 적용 전담</a:t>
            </a:r>
            <a:endParaRPr lang="ko-KR" altLang="en-US" sz="1400" b="1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Rectangle 1043"/>
          <p:cNvSpPr>
            <a:spLocks noChangeArrowheads="1"/>
          </p:cNvSpPr>
          <p:nvPr/>
        </p:nvSpPr>
        <p:spPr bwMode="auto">
          <a:xfrm>
            <a:off x="536575" y="1857364"/>
            <a:ext cx="2253367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</a:pP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장기수선계획 수립조정 업무에 대한 행정 지원 전담</a:t>
            </a:r>
            <a:endParaRPr lang="en-US" altLang="ko-KR" sz="1400" b="1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ko-KR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16</a:t>
            </a:r>
            <a:r>
              <a:rPr lang="ko-KR" altLang="en-US" sz="1400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개시도 협조 지원 연계</a:t>
            </a:r>
            <a:endParaRPr lang="en-US" altLang="ko-KR" sz="1400" b="1" dirty="0" smtClean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타원 64"/>
          <p:cNvSpPr/>
          <p:nvPr/>
        </p:nvSpPr>
        <p:spPr bwMode="auto">
          <a:xfrm>
            <a:off x="4167182" y="2503244"/>
            <a:ext cx="1728686" cy="20059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6" name="Picture 7" descr="D:\문서(기안)\협회이미지\Untitled-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40" y="2214554"/>
            <a:ext cx="648072" cy="36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1" descr="03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4" y="4143380"/>
            <a:ext cx="9369425" cy="230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" name="표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992325"/>
              </p:ext>
            </p:extLst>
          </p:nvPr>
        </p:nvGraphicFramePr>
        <p:xfrm>
          <a:off x="517526" y="3999715"/>
          <a:ext cx="9113176" cy="2429681"/>
        </p:xfrm>
        <a:graphic>
          <a:graphicData uri="http://schemas.openxmlformats.org/drawingml/2006/table">
            <a:tbl>
              <a:tblPr/>
              <a:tblGrid>
                <a:gridCol w="1463719"/>
                <a:gridCol w="4041798"/>
                <a:gridCol w="1899769"/>
                <a:gridCol w="1707890"/>
              </a:tblGrid>
              <a:tr h="2208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3333A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구 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C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3333A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주요 업무 내용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C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3333A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분 야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C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3333A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비 고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CAD"/>
                    </a:solidFill>
                  </a:tcPr>
                </a:tc>
              </a:tr>
              <a:tr h="9971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전문가 그룹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업무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프로세스 표준화 연구</a:t>
                      </a:r>
                    </a:p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프로세스 모델 발굴</a:t>
                      </a:r>
                    </a:p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수선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항목 표준화 제시</a:t>
                      </a:r>
                    </a:p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품목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단가 정보 제시 및 타당성 조사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건축</a:t>
                      </a:r>
                      <a:r>
                        <a:rPr lang="en-US" altLang="ko-KR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토목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기계</a:t>
                      </a:r>
                      <a:r>
                        <a:rPr lang="en-US" altLang="ko-KR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소방설비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전기통신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7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주택관리연구원</a:t>
                      </a:r>
                      <a:endParaRPr lang="ko-KR" altLang="en-US" sz="1200" kern="0" spc="0">
                        <a:solidFill>
                          <a:srgbClr val="0070C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7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자문위원회</a:t>
                      </a:r>
                      <a:endParaRPr lang="ko-KR" altLang="en-US" sz="1200" kern="0" spc="0">
                        <a:solidFill>
                          <a:srgbClr val="0070C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62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교육 그룹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업무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프로세스 적용 교육</a:t>
                      </a:r>
                    </a:p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업무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교재 연구</a:t>
                      </a:r>
                    </a:p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전달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방안 연구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교육행정 분야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 err="1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교육안전국</a:t>
                      </a:r>
                      <a:endParaRPr lang="ko-KR" altLang="en-US" sz="1200" kern="0" spc="0" dirty="0">
                        <a:solidFill>
                          <a:srgbClr val="0070C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5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지원그룹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시스템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지원</a:t>
                      </a:r>
                      <a:r>
                        <a:rPr lang="en-US" altLang="ko-KR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운영 지원 및 적용</a:t>
                      </a:r>
                      <a:r>
                        <a:rPr lang="en-US" altLang="ko-KR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70C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  <a:p>
                      <a:pPr marL="285750" marR="0" indent="-285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ko-KR" altLang="en-US" sz="1200" kern="0" spc="0" dirty="0" smtClean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업무지원을 </a:t>
                      </a: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위한 행정 사항 지원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정보시스템 분야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사무행정 분야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80" dirty="0" err="1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경영정보팀</a:t>
                      </a:r>
                      <a:endParaRPr lang="ko-KR" altLang="en-US" sz="1200" kern="0" spc="0" dirty="0">
                        <a:solidFill>
                          <a:srgbClr val="0070C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180" dirty="0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16</a:t>
                      </a:r>
                      <a:r>
                        <a:rPr lang="ko-KR" altLang="en-US" sz="1200" kern="0" spc="-180" dirty="0" err="1">
                          <a:solidFill>
                            <a:srgbClr val="0070C0"/>
                          </a:solidFill>
                          <a:effectLst/>
                          <a:latin typeface="HY동녘M" pitchFamily="18" charset="-127"/>
                          <a:ea typeface="HY동녘M" pitchFamily="18" charset="-127"/>
                        </a:rPr>
                        <a:t>개시도사무국</a:t>
                      </a:r>
                      <a:endParaRPr lang="ko-KR" altLang="en-US" sz="1200" kern="0" spc="0" dirty="0">
                        <a:solidFill>
                          <a:srgbClr val="0070C0"/>
                        </a:solidFill>
                        <a:effectLst/>
                        <a:latin typeface="HY동녘M" pitchFamily="18" charset="-127"/>
                        <a:ea typeface="HY동녘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678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678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79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79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8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3.4.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수선계획상세</a:t>
              </a:r>
            </a:p>
          </p:txBody>
        </p:sp>
        <p:pic>
          <p:nvPicPr>
            <p:cNvPr id="24679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3.4. 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수선계획상세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–</a:t>
            </a:r>
            <a:r>
              <a:rPr kumimoji="0" lang="ko-KR" altLang="en-US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상세 내용 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부분수선</a:t>
            </a: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endParaRPr kumimoji="0" lang="ko-KR" altLang="en-US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50" y="1357298"/>
            <a:ext cx="9036082" cy="4857784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883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8837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8838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8839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3.5.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연차별 수선계획 금액</a:t>
              </a:r>
            </a:p>
          </p:txBody>
        </p:sp>
        <p:pic>
          <p:nvPicPr>
            <p:cNvPr id="248840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3.5.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연차별 수선계획 금액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7475" y="5207021"/>
            <a:ext cx="9788525" cy="1150937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 dirty="0" err="1">
                <a:latin typeface="맑은 고딕" pitchFamily="50" charset="-127"/>
                <a:ea typeface="맑은 고딕" pitchFamily="50" charset="-127"/>
              </a:rPr>
              <a:t>연차별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 수선계획 금액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•‘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수선항목관리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에서 사용자가 선택한 항목에 대해 년차별로 계획금액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리스트 출력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 -‘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수선항목관리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에서 선택했더라도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수선계획등록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에서 그 수선항목에 단가를 적용시키지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않았다면 금액은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모두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0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원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표시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그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해당년차의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금액과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년차가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높을수록 전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前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err="1">
                <a:latin typeface="맑은 고딕" pitchFamily="50" charset="-127"/>
                <a:ea typeface="맑은 고딕" pitchFamily="50" charset="-127"/>
              </a:rPr>
              <a:t>년차의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금액을 포함하는 누적금액이 같이 표시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432706" y="5072074"/>
            <a:ext cx="1949450" cy="2159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◀ </a:t>
            </a:r>
            <a:r>
              <a:rPr kumimoji="0" lang="ko-KR" altLang="en-US" sz="9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연차별 수선계획 금액 화면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162" y="1357299"/>
            <a:ext cx="8895432" cy="3635408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883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48837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8838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8839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3.5.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연차별 수선계획 금액</a:t>
              </a:r>
            </a:p>
          </p:txBody>
        </p:sp>
        <p:pic>
          <p:nvPicPr>
            <p:cNvPr id="248840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3.5.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연차별 수선계획 금액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67314" y="6072206"/>
            <a:ext cx="4429156" cy="271483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◀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err="1">
                <a:latin typeface="맑은 고딕" pitchFamily="50" charset="-127"/>
                <a:ea typeface="맑은 고딕" pitchFamily="50" charset="-127"/>
              </a:rPr>
              <a:t>연차별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 수선계획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금액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dirty="0" err="1" smtClean="0">
                <a:latin typeface="맑은 고딕" pitchFamily="50" charset="-127"/>
                <a:ea typeface="맑은 고딕" pitchFamily="50" charset="-127"/>
              </a:rPr>
              <a:t>연차별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 수선계획 금액 출력 화면</a:t>
            </a:r>
            <a:endParaRPr kumimoji="0"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68" y="1357298"/>
            <a:ext cx="9110693" cy="4657739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088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0885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86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0887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8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3.5.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연차별 수선계획 금액</a:t>
              </a:r>
            </a:p>
          </p:txBody>
        </p:sp>
        <p:pic>
          <p:nvPicPr>
            <p:cNvPr id="250888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3.5.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연차별 수선계획 금액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" name="그림 25" descr="수선상세계획.tif"/>
          <p:cNvPicPr>
            <a:picLocks noChangeAspect="1"/>
          </p:cNvPicPr>
          <p:nvPr/>
        </p:nvPicPr>
        <p:blipFill>
          <a:blip r:embed="rId5" cstate="print"/>
          <a:srcRect b="35551"/>
          <a:stretch>
            <a:fillRect/>
          </a:stretch>
        </p:blipFill>
        <p:spPr>
          <a:xfrm>
            <a:off x="427038" y="1341438"/>
            <a:ext cx="5695950" cy="1657350"/>
          </a:xfrm>
          <a:prstGeom prst="rect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49250" y="3575050"/>
            <a:ext cx="9283700" cy="2808288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>
              <a:lnSpc>
                <a:spcPct val="150000"/>
              </a:lnSpc>
            </a:pPr>
            <a:r>
              <a:rPr kumimoji="0" lang="en-US" altLang="ko-KR" sz="1100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100" b="1" dirty="0" err="1">
                <a:latin typeface="맑은 고딕" pitchFamily="50" charset="-127"/>
                <a:ea typeface="맑은 고딕" pitchFamily="50" charset="-127"/>
              </a:rPr>
              <a:t>년차별</a:t>
            </a:r>
            <a:r>
              <a:rPr kumimoji="0" lang="ko-KR" altLang="en-US" sz="1100" b="1" dirty="0">
                <a:latin typeface="맑은 고딕" pitchFamily="50" charset="-127"/>
                <a:ea typeface="맑은 고딕" pitchFamily="50" charset="-127"/>
              </a:rPr>
              <a:t> 나타난 금액과 </a:t>
            </a:r>
            <a:r>
              <a:rPr kumimoji="0" lang="ko-KR" altLang="en-US" sz="1100" b="1" dirty="0" err="1">
                <a:latin typeface="맑은 고딕" pitchFamily="50" charset="-127"/>
                <a:ea typeface="맑은 고딕" pitchFamily="50" charset="-127"/>
              </a:rPr>
              <a:t>년차별</a:t>
            </a:r>
            <a:r>
              <a:rPr kumimoji="0" lang="ko-KR" altLang="en-US" sz="1100" b="1" dirty="0">
                <a:latin typeface="맑은 고딕" pitchFamily="50" charset="-127"/>
                <a:ea typeface="맑은 고딕" pitchFamily="50" charset="-127"/>
              </a:rPr>
              <a:t> 누적금액의 차이</a:t>
            </a:r>
            <a:endParaRPr kumimoji="0" lang="en-US" altLang="ko-KR" sz="11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kumimoji="0" lang="en-US" altLang="ko-KR" sz="1100" dirty="0">
              <a:solidFill>
                <a:srgbClr val="00B0F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Ex) 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모르타르마감을 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년마다 전체수선을 </a:t>
            </a:r>
            <a:r>
              <a:rPr kumimoji="0" lang="ko-KR" altLang="en-US" sz="1100" dirty="0" err="1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해야하며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전체수선비용은 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만원이 들어간다고 </a:t>
            </a:r>
            <a:r>
              <a:rPr kumimoji="0" lang="ko-KR" altLang="en-US" sz="1100" dirty="0" err="1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가정하였을때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년에 얼마가 필요한가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답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: 10</a:t>
            </a:r>
            <a:r>
              <a:rPr kumimoji="0" lang="ko-KR" altLang="en-US" sz="1100" dirty="0" err="1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년주기로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만원이 들어가므로 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년에 </a:t>
            </a:r>
            <a:r>
              <a:rPr kumimoji="0" lang="en-US" altLang="ko-KR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solidFill>
                  <a:srgbClr val="00B0F0"/>
                </a:solidFill>
                <a:latin typeface="맑은 고딕" pitchFamily="50" charset="-127"/>
                <a:ea typeface="맑은 고딕" pitchFamily="50" charset="-127"/>
              </a:rPr>
              <a:t>만원이 있어야 전체수선을 해야 할 당시에 할 수가 있음</a:t>
            </a:r>
            <a:endParaRPr kumimoji="0" lang="en-US" altLang="ko-KR" sz="11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 b="1" dirty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kumimoji="0" lang="ko-KR" altLang="en-US" sz="1100" b="1" dirty="0" err="1">
                <a:latin typeface="맑은 고딕" pitchFamily="50" charset="-127"/>
                <a:ea typeface="맑은 고딕" pitchFamily="50" charset="-127"/>
              </a:rPr>
              <a:t>년차별로</a:t>
            </a:r>
            <a:r>
              <a:rPr kumimoji="0" lang="ko-KR" altLang="en-US" sz="1100" b="1" dirty="0">
                <a:latin typeface="맑은 고딕" pitchFamily="50" charset="-127"/>
                <a:ea typeface="맑은 고딕" pitchFamily="50" charset="-127"/>
              </a:rPr>
              <a:t> 나타난 금액은 무엇인지</a:t>
            </a:r>
            <a:r>
              <a:rPr kumimoji="0" lang="en-US" altLang="ko-KR" sz="1100" b="1" dirty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위 예와 같이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년에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만원이 있어야 하는 부분을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, 2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… 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표현</a:t>
            </a:r>
            <a:endParaRPr kumimoji="0"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 여기에 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여러가지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 조건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전체수선기간에 대한 부분수선기간 적용부분과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‘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수선등록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에서 수선일정을 줄이거나 늘리는 조정을 했던 부분의 조건등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이 모두 적용이 되며 시스템에서는 이런부분들을 자동으로 처리하여 보여 줌</a:t>
            </a:r>
            <a:endParaRPr kumimoji="0"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1100" b="1" dirty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100" b="1" dirty="0" err="1">
                <a:latin typeface="맑은 고딕" pitchFamily="50" charset="-127"/>
                <a:ea typeface="맑은 고딕" pitchFamily="50" charset="-127"/>
              </a:rPr>
              <a:t>년차별</a:t>
            </a:r>
            <a:r>
              <a:rPr kumimoji="0" lang="ko-KR" altLang="en-US" sz="1100" b="1" dirty="0">
                <a:latin typeface="맑은 고딕" pitchFamily="50" charset="-127"/>
                <a:ea typeface="맑은 고딕" pitchFamily="50" charset="-127"/>
              </a:rPr>
              <a:t> 누적금액은 무엇인지</a:t>
            </a:r>
            <a:r>
              <a:rPr kumimoji="0" lang="en-US" altLang="ko-KR" sz="1100" b="1" dirty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위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번에서는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년에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만원이 있어야 하는 부분을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, 2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… 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이렇게 표현하여 보여주지만 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년차별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 누적금액은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년에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만원이 있어야 하는 부분을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:1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, 2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:2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, 3</a:t>
            </a:r>
            <a:r>
              <a:rPr kumimoji="0" lang="ko-KR" altLang="en-US" sz="1100" dirty="0" err="1">
                <a:latin typeface="맑은 고딕" pitchFamily="50" charset="-127"/>
                <a:ea typeface="맑은 고딕" pitchFamily="50" charset="-127"/>
              </a:rPr>
              <a:t>년차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:3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… 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이렇게 점진적으로 누적된 금액을 표현하여 보여줌</a:t>
            </a:r>
            <a:endParaRPr kumimoji="0"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27038" y="3070225"/>
            <a:ext cx="1951037" cy="2159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연차별 수선계획 금액 화면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909763" y="2417763"/>
            <a:ext cx="3589337" cy="144462"/>
          </a:xfrm>
          <a:prstGeom prst="roundRect">
            <a:avLst>
              <a:gd name="adj" fmla="val 3243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 sz="100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5524504" y="2471738"/>
            <a:ext cx="1008062" cy="0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모서리가 둥근 직사각형 31"/>
          <p:cNvSpPr/>
          <p:nvPr/>
        </p:nvSpPr>
        <p:spPr>
          <a:xfrm>
            <a:off x="1909763" y="2562225"/>
            <a:ext cx="3589337" cy="144463"/>
          </a:xfrm>
          <a:prstGeom prst="roundRect">
            <a:avLst>
              <a:gd name="adj" fmla="val 3243"/>
            </a:avLst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 sz="100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5524504" y="2635250"/>
            <a:ext cx="1295400" cy="0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6881826" y="2546350"/>
            <a:ext cx="2417763" cy="50323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년차별로 나타난 금액이 아닌 년차별 누적금액 표시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6881826" y="1970088"/>
            <a:ext cx="2417763" cy="4318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kumimoji="0" lang="ko-KR" altLang="en-US" sz="1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년차별로 나타난 금액 표시</a:t>
            </a:r>
          </a:p>
        </p:txBody>
      </p:sp>
      <p:cxnSp>
        <p:nvCxnSpPr>
          <p:cNvPr id="42" name="직선 연결선 41"/>
          <p:cNvCxnSpPr/>
          <p:nvPr/>
        </p:nvCxnSpPr>
        <p:spPr>
          <a:xfrm rot="5400000" flipH="1" flipV="1">
            <a:off x="6388897" y="2329657"/>
            <a:ext cx="28733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6532566" y="2185988"/>
            <a:ext cx="287338" cy="0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293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현황보고서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293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293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293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74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3.6.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원가 계산서</a:t>
              </a:r>
            </a:p>
          </p:txBody>
        </p:sp>
        <p:pic>
          <p:nvPicPr>
            <p:cNvPr id="25293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3.6.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원가 계산서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3675" y="5157788"/>
            <a:ext cx="9712325" cy="1150937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sz="1100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100" b="1" dirty="0">
                <a:latin typeface="맑은 고딕" pitchFamily="50" charset="-127"/>
                <a:ea typeface="맑은 고딕" pitchFamily="50" charset="-127"/>
              </a:rPr>
              <a:t>원가계산서</a:t>
            </a:r>
            <a:endParaRPr kumimoji="0" lang="en-US" altLang="ko-KR" sz="1100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   •“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수선계획등록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을 한 항목의 수선계획금액에 대하여 재료비 노무비등 산출근거로 보여줌</a:t>
            </a:r>
            <a:endParaRPr kumimoji="0"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   - “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수선계획등록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에서 계획금액이 입력이 되어있지 않으면 금액표시가 되지않음</a:t>
            </a:r>
            <a:endParaRPr kumimoji="0"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-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  중복체크도 가능하며</a:t>
            </a:r>
            <a:r>
              <a:rPr kumimoji="0" lang="en-US" altLang="ko-KR" sz="110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dirty="0">
                <a:latin typeface="맑은 고딕" pitchFamily="50" charset="-127"/>
                <a:ea typeface="맑은 고딕" pitchFamily="50" charset="-127"/>
              </a:rPr>
              <a:t> 그 선택한 항목들에 대한 원가계산서가 출력됨</a:t>
            </a:r>
            <a:endParaRPr kumimoji="0" lang="en-US" altLang="ko-KR" sz="11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00038" y="3860800"/>
            <a:ext cx="1949450" cy="2159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원가계산서 화면</a:t>
            </a:r>
          </a:p>
        </p:txBody>
      </p:sp>
      <p:pic>
        <p:nvPicPr>
          <p:cNvPr id="12" name="그림 11" descr="원가계산서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8" y="1412875"/>
            <a:ext cx="5068887" cy="2392363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11" name="그림 10" descr="원가계산서출력.t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53066" y="2143116"/>
            <a:ext cx="4186237" cy="2447925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5526088" y="4724400"/>
            <a:ext cx="1949450" cy="21748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▲ </a:t>
            </a: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원가계산서 출력화면</a:t>
            </a:r>
          </a:p>
        </p:txBody>
      </p:sp>
      <p:cxnSp>
        <p:nvCxnSpPr>
          <p:cNvPr id="15" name="직선 연결선 14"/>
          <p:cNvCxnSpPr/>
          <p:nvPr/>
        </p:nvCxnSpPr>
        <p:spPr>
          <a:xfrm flipV="1">
            <a:off x="492125" y="2205038"/>
            <a:ext cx="5033963" cy="576263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5400000">
            <a:off x="4164806" y="1701007"/>
            <a:ext cx="1444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300038" y="2708275"/>
            <a:ext cx="233362" cy="2159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ko-KR" altLang="en-US" sz="110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5057776" y="981075"/>
            <a:ext cx="2417762" cy="719138"/>
          </a:xfrm>
          <a:prstGeom prst="wedgeRoundRectCallout">
            <a:avLst>
              <a:gd name="adj1" fmla="val -67132"/>
              <a:gd name="adj2" fmla="val 56504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ko-KR" altLang="en-US" sz="11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선택 체크를 한 후 출력버튼을 누르면 새창에서 원가계산서 출력</a:t>
            </a:r>
          </a:p>
        </p:txBody>
      </p:sp>
      <p:cxnSp>
        <p:nvCxnSpPr>
          <p:cNvPr id="22" name="직선 연결선 21"/>
          <p:cNvCxnSpPr/>
          <p:nvPr/>
        </p:nvCxnSpPr>
        <p:spPr>
          <a:xfrm>
            <a:off x="4237038" y="1628775"/>
            <a:ext cx="14398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rot="5400000">
            <a:off x="5425281" y="1880394"/>
            <a:ext cx="504825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497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수선예정표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498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498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498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4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4.1.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실시계획서</a:t>
              </a:r>
            </a:p>
          </p:txBody>
        </p:sp>
        <p:pic>
          <p:nvPicPr>
            <p:cNvPr id="25498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4.1.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실시계획서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2406" y="5857892"/>
            <a:ext cx="9001188" cy="720725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수선계획 실시계획서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•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수선계획등록에 시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등록한 수선계획실시계획이 보여지며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dirty="0">
                <a:latin typeface="맑은 고딕" pitchFamily="50" charset="-127"/>
                <a:ea typeface="맑은 고딕" pitchFamily="50" charset="-127"/>
              </a:rPr>
              <a:t>인쇄 가능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6878669" y="5857892"/>
            <a:ext cx="2574925" cy="22701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◀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실시계획서 화면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50" y="1379030"/>
            <a:ext cx="8893206" cy="4407424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497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수선예정표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4981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4982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4983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14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4.1.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수선계획 실시계획서</a:t>
              </a:r>
            </a:p>
          </p:txBody>
        </p:sp>
        <p:pic>
          <p:nvPicPr>
            <p:cNvPr id="254984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4.1.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실시계획서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029482" y="6000768"/>
            <a:ext cx="2495550" cy="50482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◀ 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수선계획 </a:t>
            </a:r>
            <a:r>
              <a:rPr kumimoji="0"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실시계획서 출력</a:t>
            </a:r>
            <a:endParaRPr kumimoji="0" lang="ko-KR" alt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50" y="1365355"/>
            <a:ext cx="8964644" cy="4635413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702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수선예정표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702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703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703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08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4.2.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년도별 수선 공사표</a:t>
              </a:r>
            </a:p>
          </p:txBody>
        </p:sp>
        <p:pic>
          <p:nvPicPr>
            <p:cNvPr id="25703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4.2.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년도별 수선 공사표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807231" y="5572140"/>
            <a:ext cx="2574925" cy="22701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◀ 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년도별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수선 </a:t>
            </a:r>
            <a:r>
              <a:rPr kumimoji="0" lang="ko-KR" altLang="en-US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공사표</a:t>
            </a:r>
            <a:r>
              <a:rPr kumimoji="0"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화면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9600" y="1500174"/>
            <a:ext cx="8752556" cy="4000528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702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수선예정표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7029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7030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7031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08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4.2.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년도별 수선 공사표</a:t>
              </a:r>
            </a:p>
          </p:txBody>
        </p:sp>
        <p:pic>
          <p:nvPicPr>
            <p:cNvPr id="257032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4.2.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년도별 수선 공사표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67513" y="5357827"/>
            <a:ext cx="2693987" cy="285752"/>
          </a:xfrm>
          <a:prstGeom prst="rect">
            <a:avLst/>
          </a:prstGeom>
          <a:noFill/>
          <a:ln>
            <a:noFill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dirty="0" smtClean="0">
                <a:latin typeface="맑은 고딕" pitchFamily="50" charset="-127"/>
                <a:ea typeface="맑은 고딕" pitchFamily="50" charset="-127"/>
              </a:rPr>
              <a:t>◀</a:t>
            </a:r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b="1" dirty="0" err="1">
                <a:latin typeface="맑은 고딕" pitchFamily="50" charset="-127"/>
                <a:ea typeface="맑은 고딕" pitchFamily="50" charset="-127"/>
              </a:rPr>
              <a:t>년도별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 수선 </a:t>
            </a:r>
            <a:r>
              <a:rPr kumimoji="0" lang="ko-KR" altLang="en-US" b="1" dirty="0" err="1">
                <a:latin typeface="맑은 고딕" pitchFamily="50" charset="-127"/>
                <a:ea typeface="맑은 고딕" pitchFamily="50" charset="-127"/>
              </a:rPr>
              <a:t>공사표</a:t>
            </a:r>
            <a:r>
              <a:rPr kumimoji="0" lang="ko-KR" altLang="en-US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b="1" dirty="0">
                <a:latin typeface="맑은 고딕" pitchFamily="50" charset="-127"/>
                <a:ea typeface="맑은 고딕" pitchFamily="50" charset="-127"/>
              </a:rPr>
              <a:t>:</a:t>
            </a:r>
            <a:r>
              <a:rPr kumimoji="0" lang="en-US" altLang="ko-KR" dirty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ko-KR" altLang="en-US" dirty="0" smtClean="0">
                <a:latin typeface="맑은 고딕" pitchFamily="50" charset="-127"/>
                <a:ea typeface="맑은 고딕" pitchFamily="50" charset="-127"/>
              </a:rPr>
              <a:t>출력화면</a:t>
            </a:r>
            <a:endParaRPr kumimoji="0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50" y="1428736"/>
            <a:ext cx="8972550" cy="3857652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5"/>
          <p:cNvSpPr>
            <a:spLocks noChangeArrowheads="1"/>
          </p:cNvSpPr>
          <p:nvPr/>
        </p:nvSpPr>
        <p:spPr bwMode="auto">
          <a:xfrm>
            <a:off x="112713" y="981075"/>
            <a:ext cx="9617075" cy="551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907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180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1800" smtClean="0">
                <a:latin typeface="맑은 고딕" pitchFamily="50" charset="-127"/>
                <a:ea typeface="맑은 고딕" pitchFamily="50" charset="-127"/>
              </a:rPr>
              <a:t>장기수선관리센터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38"/>
            <a:ext cx="9240838" cy="242887"/>
            <a:chOff x="216" y="1480"/>
            <a:chExt cx="5716" cy="153"/>
          </a:xfrm>
        </p:grpSpPr>
        <p:pic>
          <p:nvPicPr>
            <p:cNvPr id="259077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9078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9079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93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1300">
                  <a:latin typeface="맑은 고딕" pitchFamily="50" charset="-127"/>
                  <a:ea typeface="맑은 고딕" pitchFamily="50" charset="-127"/>
                </a:rPr>
                <a:t>5. </a:t>
              </a:r>
              <a:r>
                <a:rPr lang="ko-KR" altLang="en-US" sz="1300">
                  <a:latin typeface="맑은 고딕" pitchFamily="50" charset="-127"/>
                  <a:ea typeface="맑은 고딕" pitchFamily="50" charset="-127"/>
                </a:rPr>
                <a:t>장기수선관리센터</a:t>
              </a:r>
            </a:p>
          </p:txBody>
        </p:sp>
        <p:pic>
          <p:nvPicPr>
            <p:cNvPr id="259080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직사각형 56"/>
          <p:cNvSpPr/>
          <p:nvPr/>
        </p:nvSpPr>
        <p:spPr>
          <a:xfrm>
            <a:off x="166688" y="1044575"/>
            <a:ext cx="3357562" cy="1524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>
              <a:lnSpc>
                <a:spcPct val="150000"/>
              </a:lnSpc>
            </a:pPr>
            <a:r>
              <a:rPr kumimoji="0" lang="en-US" altLang="ko-KR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5. </a:t>
            </a:r>
            <a:r>
              <a:rPr kumimoji="0" lang="ko-KR" altLang="en-US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장기수선관리센터</a:t>
            </a:r>
            <a:endParaRPr kumimoji="0" lang="ko-KR" altLang="en-US" b="1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59113" name="Group 41"/>
          <p:cNvGraphicFramePr>
            <a:graphicFrameLocks noGrp="1"/>
          </p:cNvGraphicFramePr>
          <p:nvPr/>
        </p:nvGraphicFramePr>
        <p:xfrm>
          <a:off x="496918" y="1428736"/>
          <a:ext cx="8813800" cy="4087825"/>
        </p:xfrm>
        <a:graphic>
          <a:graphicData uri="http://schemas.openxmlformats.org/drawingml/2006/table">
            <a:tbl>
              <a:tblPr/>
              <a:tblGrid>
                <a:gridCol w="1716087"/>
                <a:gridCol w="7097713"/>
              </a:tblGrid>
              <a:tr h="602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     분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설       명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80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공지사항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 수립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·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조정 시스템의 공지사항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FAQ 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자주묻는질문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자주 물어보는 질문 답변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질문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·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답변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시스템 사용 중 궁금하신 부분 답변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자료실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장기수선계획 수립</a:t>
                      </a: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·</a:t>
                      </a: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조정 시스템의 필요한 자료를 게시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수선항목추가요청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수선항목이 없을 경우 신청하는 게시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0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단가 추가요청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수선항목에 대한 단가가 없을 경우 신청</a:t>
                      </a:r>
                    </a:p>
                  </a:txBody>
                  <a:tcPr marL="91429" marR="91429" marT="45714" marB="45714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488950" y="933454"/>
            <a:ext cx="9250396" cy="5591171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화면 구성</a:t>
            </a:r>
          </a:p>
        </p:txBody>
      </p:sp>
      <p:sp>
        <p:nvSpPr>
          <p:cNvPr id="32" name="TextBox 5"/>
          <p:cNvSpPr txBox="1">
            <a:spLocks noChangeArrowheads="1"/>
          </p:cNvSpPr>
          <p:nvPr/>
        </p:nvSpPr>
        <p:spPr bwMode="auto">
          <a:xfrm>
            <a:off x="6734299" y="1227194"/>
            <a:ext cx="3076485" cy="529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08000"/>
          <a:lstStyle/>
          <a:p>
            <a:pPr marL="228600" indent="-228600">
              <a:lnSpc>
                <a:spcPct val="150000"/>
              </a:lnSpc>
            </a:pPr>
            <a:r>
              <a:rPr kumimoji="0" lang="en-US" altLang="ko-KR" sz="1000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000" b="1" dirty="0">
                <a:latin typeface="맑은 고딕" pitchFamily="50" charset="-127"/>
                <a:ea typeface="맑은 고딕" pitchFamily="50" charset="-127"/>
              </a:rPr>
              <a:t>접속사이트 주소</a:t>
            </a:r>
            <a:endParaRPr kumimoji="0" lang="en-US" altLang="ko-KR" sz="1000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400" b="1" dirty="0">
                <a:latin typeface="맑은 고딕" pitchFamily="50" charset="-127"/>
                <a:ea typeface="맑은 고딕" pitchFamily="50" charset="-127"/>
              </a:rPr>
              <a:t>http://www.khmais.net/</a:t>
            </a:r>
          </a:p>
          <a:p>
            <a:pPr marL="228600" indent="-228600">
              <a:lnSpc>
                <a:spcPct val="150000"/>
              </a:lnSpc>
            </a:pPr>
            <a:endParaRPr kumimoji="0" lang="en-US" altLang="ko-KR" sz="1000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</a:pPr>
            <a:r>
              <a:rPr kumimoji="0" lang="en-US" altLang="ko-KR" sz="1000" b="1" dirty="0">
                <a:latin typeface="맑은 고딕" pitchFamily="50" charset="-127"/>
                <a:ea typeface="맑은 고딕" pitchFamily="50" charset="-127"/>
              </a:rPr>
              <a:t>▶ </a:t>
            </a:r>
            <a:r>
              <a:rPr kumimoji="0" lang="ko-KR" altLang="en-US" sz="1000" b="1" dirty="0">
                <a:latin typeface="맑은 고딕" pitchFamily="50" charset="-127"/>
                <a:ea typeface="맑은 고딕" pitchFamily="50" charset="-127"/>
              </a:rPr>
              <a:t>사용자 컴퓨터 최소 권장사양</a:t>
            </a:r>
            <a:endParaRPr kumimoji="0" lang="en-US" altLang="ko-KR" sz="1000" b="1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운영체제 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한글 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Windows 98/ME/NT/2000/XP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kumimoji="0" lang="ko-KR" altLang="en-US" sz="1000" dirty="0" err="1">
                <a:latin typeface="맑은 고딕" pitchFamily="50" charset="-127"/>
                <a:ea typeface="맑은 고딕" pitchFamily="50" charset="-127"/>
              </a:rPr>
              <a:t>그이상의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 운영체제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sz="1000" dirty="0" err="1">
                <a:latin typeface="맑은 고딕" pitchFamily="50" charset="-127"/>
                <a:ea typeface="맑은 고딕" pitchFamily="50" charset="-127"/>
              </a:rPr>
              <a:t>인터텟브라우저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: MS-Explorer </a:t>
            </a:r>
            <a:r>
              <a:rPr kumimoji="0" lang="en-US" altLang="ko-KR" sz="1000" dirty="0" err="1">
                <a:latin typeface="맑은 고딕" pitchFamily="50" charset="-127"/>
                <a:ea typeface="맑은 고딕" pitchFamily="50" charset="-127"/>
              </a:rPr>
              <a:t>Ver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000" dirty="0" smtClean="0">
                <a:latin typeface="맑은 고딕" pitchFamily="50" charset="-127"/>
                <a:ea typeface="맑은 고딕" pitchFamily="50" charset="-127"/>
              </a:rPr>
              <a:t>7.0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이상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CPU : Pentium4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이상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메모리 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: 512Mb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이상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lnSpc>
                <a:spcPct val="150000"/>
              </a:lnSpc>
              <a:buFontTx/>
              <a:buAutoNum type="arabicPeriod"/>
            </a:pP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그래픽카드 </a:t>
            </a:r>
            <a:r>
              <a:rPr kumimoji="0" lang="en-US" altLang="ko-KR" sz="1000" dirty="0">
                <a:latin typeface="맑은 고딕" pitchFamily="50" charset="-127"/>
                <a:ea typeface="맑은 고딕" pitchFamily="50" charset="-127"/>
              </a:rPr>
              <a:t>: 1024 * 768 </a:t>
            </a:r>
            <a:r>
              <a:rPr kumimoji="0" lang="ko-KR" altLang="en-US" sz="1000" dirty="0">
                <a:latin typeface="맑은 고딕" pitchFamily="50" charset="-127"/>
                <a:ea typeface="맑은 고딕" pitchFamily="50" charset="-127"/>
              </a:rPr>
              <a:t>이상 지원용 이상</a:t>
            </a:r>
            <a:endParaRPr kumimoji="0" lang="en-US" altLang="ko-KR" sz="1000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628650" y="1142984"/>
            <a:ext cx="6105649" cy="5143536"/>
            <a:chOff x="2571746" y="820787"/>
            <a:chExt cx="5524504" cy="3965535"/>
          </a:xfrm>
        </p:grpSpPr>
        <p:pic>
          <p:nvPicPr>
            <p:cNvPr id="39" name="그림 38" descr="khmais_net_20110825_150415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71746" y="820787"/>
              <a:ext cx="5524504" cy="3965535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  <p:pic>
          <p:nvPicPr>
            <p:cNvPr id="17409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43854" y="3509769"/>
              <a:ext cx="1314459" cy="785818"/>
            </a:xfrm>
            <a:prstGeom prst="rect">
              <a:avLst/>
            </a:prstGeom>
            <a:no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4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5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44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화면 구성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6" name="Rectangle 5"/>
          <p:cNvSpPr>
            <a:spLocks noChangeArrowheads="1"/>
          </p:cNvSpPr>
          <p:nvPr/>
        </p:nvSpPr>
        <p:spPr bwMode="auto">
          <a:xfrm>
            <a:off x="920551" y="1196752"/>
            <a:ext cx="8208913" cy="4752528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738291" y="1428736"/>
            <a:ext cx="6605610" cy="439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kumimoji="0" lang="ko-KR" altLang="en-US" sz="2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     감 </a:t>
            </a:r>
            <a:r>
              <a:rPr kumimoji="0" lang="ko-KR" altLang="en-US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 합 </a:t>
            </a:r>
            <a:r>
              <a:rPr kumimoji="0" lang="ko-KR" altLang="en-US" sz="24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니</a:t>
            </a:r>
            <a:r>
              <a:rPr kumimoji="0" lang="ko-KR" altLang="en-US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다</a:t>
            </a:r>
            <a:r>
              <a:rPr kumimoji="0"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endParaRPr kumimoji="0" lang="en-US" altLang="ko-KR" sz="18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kumimoji="0" lang="en-US" altLang="ko-KR" sz="1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1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endParaRPr kumimoji="0" lang="ko-KR" altLang="en-US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3512840" y="3624248"/>
            <a:ext cx="2664296" cy="0"/>
          </a:xfrm>
          <a:prstGeom prst="line">
            <a:avLst/>
          </a:prstGeom>
          <a:ln w="95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977" name="Rectangle 42"/>
          <p:cNvSpPr>
            <a:spLocks noChangeArrowheads="1"/>
          </p:cNvSpPr>
          <p:nvPr/>
        </p:nvSpPr>
        <p:spPr bwMode="auto">
          <a:xfrm>
            <a:off x="0" y="6574056"/>
            <a:ext cx="9906000" cy="2746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buFont typeface="Wingdings" pitchFamily="2" charset="2"/>
              <a:buNone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380968" y="981102"/>
            <a:ext cx="9344058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109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사용자 신청 화면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신규</a:t>
              </a:r>
              <a:r>
                <a:rPr lang="en-US" altLang="ko-KR" sz="1300" dirty="0" smtClean="0"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그룹 41"/>
          <p:cNvGrpSpPr>
            <a:grpSpLocks/>
          </p:cNvGrpSpPr>
          <p:nvPr/>
        </p:nvGrpSpPr>
        <p:grpSpPr bwMode="auto">
          <a:xfrm>
            <a:off x="523844" y="1119192"/>
            <a:ext cx="9100458" cy="5237179"/>
            <a:chOff x="621182" y="1052736"/>
            <a:chExt cx="5967042" cy="4896544"/>
          </a:xfrm>
        </p:grpSpPr>
        <p:sp>
          <p:nvSpPr>
            <p:cNvPr id="14" name="직사각형 13"/>
            <p:cNvSpPr/>
            <p:nvPr/>
          </p:nvSpPr>
          <p:spPr>
            <a:xfrm>
              <a:off x="3059626" y="1700528"/>
              <a:ext cx="1368264" cy="28896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dirty="0" err="1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가입양식폼작성</a:t>
              </a:r>
              <a:endPara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15" name="직선 화살표 연결선 14"/>
            <p:cNvCxnSpPr/>
            <p:nvPr/>
          </p:nvCxnSpPr>
          <p:spPr>
            <a:xfrm rot="5400000">
              <a:off x="3672301" y="2168907"/>
              <a:ext cx="217518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직사각형 15"/>
            <p:cNvSpPr/>
            <p:nvPr/>
          </p:nvSpPr>
          <p:spPr>
            <a:xfrm>
              <a:off x="4626994" y="1063638"/>
              <a:ext cx="1914389" cy="1992846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&lt;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주요입력사항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&gt;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1.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단지관리자 실명인증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2.</a:t>
              </a:r>
              <a:r>
                <a:rPr kumimoji="0" lang="ko-KR" altLang="en-US" sz="1400" dirty="0">
                  <a:solidFill>
                    <a:srgbClr val="0070C0"/>
                  </a:solidFill>
                  <a:latin typeface="맑은 고딕" pitchFamily="50" charset="-127"/>
                  <a:ea typeface="맑은 고딕" pitchFamily="50" charset="-127"/>
                </a:rPr>
                <a:t>공동주택관리정보시스템</a:t>
              </a:r>
              <a:r>
                <a:rPr kumimoji="0" lang="en-US" altLang="ko-KR" sz="1400" dirty="0">
                  <a:solidFill>
                    <a:srgbClr val="0070C0"/>
                  </a:solidFill>
                  <a:latin typeface="맑은 고딕" pitchFamily="50" charset="-127"/>
                  <a:ea typeface="맑은 고딕" pitchFamily="50" charset="-127"/>
                </a:rPr>
                <a:t>ID</a:t>
              </a:r>
              <a:r>
                <a:rPr kumimoji="0" lang="ko-KR" altLang="en-US" sz="1400" dirty="0">
                  <a:solidFill>
                    <a:srgbClr val="0070C0"/>
                  </a:solidFill>
                  <a:latin typeface="맑은 고딕" pitchFamily="50" charset="-127"/>
                  <a:ea typeface="맑은 고딕" pitchFamily="50" charset="-127"/>
                </a:rPr>
                <a:t>등록</a:t>
              </a:r>
              <a:endParaRPr kumimoji="0" lang="en-US" altLang="ko-KR" sz="140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(ID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가 있는 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단지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-[</a:t>
              </a:r>
              <a:r>
                <a:rPr kumimoji="0" lang="ko-KR" altLang="en-US" sz="1400" b="1" dirty="0" smtClean="0">
                  <a:solidFill>
                    <a:srgbClr val="FF9900"/>
                  </a:solidFill>
                  <a:latin typeface="맑은 고딕" pitchFamily="50" charset="-127"/>
                  <a:ea typeface="맑은 고딕" pitchFamily="50" charset="-127"/>
                </a:rPr>
                <a:t>의무단지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])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3. 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패스워드 입력</a:t>
              </a:r>
              <a:endParaRPr kumimoji="0" lang="en-US" altLang="ko-KR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(</a:t>
              </a:r>
              <a:r>
                <a:rPr kumimoji="0" lang="ko-KR" altLang="en-US" sz="1400" b="1" dirty="0" smtClean="0">
                  <a:solidFill>
                    <a:srgbClr val="FFC000"/>
                  </a:solidFill>
                  <a:latin typeface="맑은 고딕" pitchFamily="50" charset="-127"/>
                  <a:ea typeface="맑은 고딕" pitchFamily="50" charset="-127"/>
                </a:rPr>
                <a:t>시스템에 사용할 패스워드 입력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4.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단지정보입력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5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.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단지관리자 </a:t>
              </a:r>
              <a:r>
                <a:rPr kumimoji="0" lang="ko-KR" altLang="en-US" sz="1400" dirty="0" err="1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이메일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연락처 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입력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auto">
            <a:xfrm>
              <a:off x="3059626" y="2348320"/>
              <a:ext cx="1368264" cy="288966"/>
            </a:xfrm>
            <a:prstGeom prst="roundRect">
              <a:avLst>
                <a:gd name="adj" fmla="val 19425"/>
              </a:avLst>
            </a:prstGeom>
            <a:gradFill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 w="190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사용등록요청</a:t>
              </a:r>
              <a:endParaRPr kumimoji="0" lang="en-US" altLang="ko-KR" sz="14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3059626" y="1052736"/>
              <a:ext cx="1368264" cy="287379"/>
            </a:xfrm>
            <a:prstGeom prst="roundRect">
              <a:avLst>
                <a:gd name="adj" fmla="val 1195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공동주택 실무자</a:t>
              </a:r>
              <a:endParaRPr kumimoji="0" lang="en-US" altLang="ko-KR" sz="1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19" name="그림 47" descr="컴퓨터든사람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5976" y="4779765"/>
              <a:ext cx="505652" cy="1169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직선 화살표 연결선 19"/>
            <p:cNvCxnSpPr/>
            <p:nvPr/>
          </p:nvCxnSpPr>
          <p:spPr>
            <a:xfrm rot="5400000">
              <a:off x="3675476" y="1521116"/>
              <a:ext cx="214343" cy="158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순서도: 판단 20"/>
            <p:cNvSpPr/>
            <p:nvPr/>
          </p:nvSpPr>
          <p:spPr>
            <a:xfrm>
              <a:off x="3059626" y="3069147"/>
              <a:ext cx="1439694" cy="647792"/>
            </a:xfrm>
            <a:prstGeom prst="flowChartDecision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>
                  <a:latin typeface="맑은 고딕" pitchFamily="50" charset="-127"/>
                  <a:ea typeface="맑은 고딕" pitchFamily="50" charset="-127"/>
                </a:rPr>
                <a:t>승인여부결정</a:t>
              </a:r>
            </a:p>
          </p:txBody>
        </p:sp>
        <p:cxnSp>
          <p:nvCxnSpPr>
            <p:cNvPr id="22" name="직선 연결선 21"/>
            <p:cNvCxnSpPr/>
            <p:nvPr/>
          </p:nvCxnSpPr>
          <p:spPr>
            <a:xfrm rot="10800000">
              <a:off x="2627877" y="2492803"/>
              <a:ext cx="360321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utoShape 11"/>
            <p:cNvSpPr>
              <a:spLocks noChangeArrowheads="1"/>
            </p:cNvSpPr>
            <p:nvPr/>
          </p:nvSpPr>
          <p:spPr bwMode="auto">
            <a:xfrm>
              <a:off x="5364405" y="3190066"/>
              <a:ext cx="1223819" cy="287378"/>
            </a:xfrm>
            <a:prstGeom prst="roundRect">
              <a:avLst>
                <a:gd name="adj" fmla="val 19425"/>
              </a:avLst>
            </a:prstGeom>
            <a:gradFill rotWithShape="1"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75000"/>
                    <a:alpha val="75000"/>
                  </a:schemeClr>
                </a:gs>
              </a:gsLst>
              <a:lin ang="2700000" scaled="1"/>
            </a:gradFill>
            <a:ln w="19050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시스템 관리자</a:t>
              </a:r>
              <a:endParaRPr kumimoji="0" lang="en-US" altLang="ko-KR" sz="1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24" name="직선 화살표 연결선 23"/>
            <p:cNvCxnSpPr/>
            <p:nvPr/>
          </p:nvCxnSpPr>
          <p:spPr>
            <a:xfrm rot="5400000">
              <a:off x="3637371" y="2851629"/>
              <a:ext cx="287378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 rot="5400000" flipH="1" flipV="1">
              <a:off x="2015808" y="1880735"/>
              <a:ext cx="1224137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 rot="10800000">
              <a:off x="2627877" y="1268667"/>
              <a:ext cx="360321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화살표 연결선 26"/>
            <p:cNvCxnSpPr/>
            <p:nvPr/>
          </p:nvCxnSpPr>
          <p:spPr>
            <a:xfrm>
              <a:off x="4572336" y="3356526"/>
              <a:ext cx="719052" cy="158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/>
            <p:nvPr/>
          </p:nvCxnSpPr>
          <p:spPr>
            <a:xfrm rot="5400000">
              <a:off x="3600853" y="3969388"/>
              <a:ext cx="360414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2988197" y="3788387"/>
              <a:ext cx="792069" cy="215931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YES (</a:t>
              </a:r>
              <a:r>
                <a:rPr kumimoji="0" lang="ko-KR" altLang="en-US" sz="1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정상승인</a:t>
              </a:r>
              <a:r>
                <a:rPr kumimoji="0" lang="en-US" altLang="ko-KR" sz="140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sz="1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267557" y="3213630"/>
              <a:ext cx="792069" cy="215931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NO (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승인거부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31" name="직선 연결선 30"/>
            <p:cNvCxnSpPr/>
            <p:nvPr/>
          </p:nvCxnSpPr>
          <p:spPr>
            <a:xfrm rot="10800000">
              <a:off x="1764378" y="3429561"/>
              <a:ext cx="122381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 rot="5400000" flipH="1" flipV="1">
              <a:off x="648207" y="2313391"/>
              <a:ext cx="2232341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 rot="10800000">
              <a:off x="1764378" y="1197219"/>
              <a:ext cx="122381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직사각형 34"/>
            <p:cNvSpPr/>
            <p:nvPr/>
          </p:nvSpPr>
          <p:spPr>
            <a:xfrm>
              <a:off x="1254450" y="2348320"/>
              <a:ext cx="1295248" cy="647792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승인거부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메일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, SMS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발송 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승인거부사유 포함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6" name="타원 35"/>
            <p:cNvSpPr/>
            <p:nvPr/>
          </p:nvSpPr>
          <p:spPr>
            <a:xfrm>
              <a:off x="3348517" y="5012522"/>
              <a:ext cx="934928" cy="936758"/>
            </a:xfrm>
            <a:prstGeom prst="ellipse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 dirty="0">
                  <a:latin typeface="맑은 고딕" pitchFamily="50" charset="-127"/>
                  <a:ea typeface="맑은 고딕" pitchFamily="50" charset="-127"/>
                </a:rPr>
                <a:t>완료</a:t>
              </a:r>
              <a:endParaRPr kumimoji="0"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b="1" dirty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kumimoji="0" lang="ko-KR" altLang="en-US" sz="1400" b="1" dirty="0">
                  <a:latin typeface="맑은 고딕" pitchFamily="50" charset="-127"/>
                  <a:ea typeface="맑은 고딕" pitchFamily="50" charset="-127"/>
                </a:rPr>
                <a:t>정상사용</a:t>
              </a:r>
              <a:r>
                <a:rPr kumimoji="0" lang="en-US" altLang="ko-KR" sz="1400" b="1" dirty="0"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37" name="직선 연결선 36"/>
            <p:cNvCxnSpPr/>
            <p:nvPr/>
          </p:nvCxnSpPr>
          <p:spPr>
            <a:xfrm rot="10800000">
              <a:off x="1188184" y="4364730"/>
              <a:ext cx="180001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 rot="5400000" flipH="1" flipV="1">
              <a:off x="-432089" y="2744458"/>
              <a:ext cx="324054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 rot="10800000">
              <a:off x="1188184" y="1124184"/>
              <a:ext cx="180001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직사각형 41"/>
            <p:cNvSpPr/>
            <p:nvPr/>
          </p:nvSpPr>
          <p:spPr>
            <a:xfrm>
              <a:off x="621182" y="3645491"/>
              <a:ext cx="1757449" cy="71924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승인완료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kumimoji="0" lang="ko-KR" altLang="en-US" sz="1400" b="1" dirty="0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메일 및 </a:t>
              </a:r>
              <a:r>
                <a:rPr kumimoji="0" lang="en-US" altLang="ko-KR" sz="1400" b="1" dirty="0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SMS </a:t>
              </a:r>
              <a:r>
                <a:rPr kumimoji="0" lang="ko-KR" altLang="en-US" sz="1400" b="1" dirty="0">
                  <a:solidFill>
                    <a:srgbClr val="FF3300"/>
                  </a:solidFill>
                  <a:latin typeface="맑은 고딕" pitchFamily="50" charset="-127"/>
                  <a:ea typeface="맑은 고딕" pitchFamily="50" charset="-127"/>
                </a:rPr>
                <a:t>발송</a:t>
              </a:r>
              <a:endParaRPr kumimoji="0" lang="en-US" altLang="ko-KR" sz="1400" b="1" dirty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장기수선계획시스템에서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사용할 </a:t>
              </a:r>
              <a:r>
                <a:rPr kumimoji="0" lang="en-US" altLang="ko-KR" sz="14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ID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포함</a:t>
              </a:r>
              <a:r>
                <a:rPr kumimoji="0" lang="en-US" altLang="ko-KR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</p:txBody>
        </p:sp>
        <p:sp>
          <p:nvSpPr>
            <p:cNvPr id="47" name="AutoShape 11"/>
            <p:cNvSpPr>
              <a:spLocks noChangeArrowheads="1"/>
            </p:cNvSpPr>
            <p:nvPr/>
          </p:nvSpPr>
          <p:spPr bwMode="auto">
            <a:xfrm>
              <a:off x="3059626" y="4221835"/>
              <a:ext cx="1368264" cy="287379"/>
            </a:xfrm>
            <a:prstGeom prst="roundRect">
              <a:avLst>
                <a:gd name="adj" fmla="val 19425"/>
              </a:avLst>
            </a:prstGeom>
            <a:gradFill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 w="190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자동 </a:t>
              </a:r>
              <a:r>
                <a:rPr kumimoji="0" lang="en-US" altLang="ko-KR" sz="14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ID </a:t>
              </a:r>
              <a:r>
                <a:rPr kumimoji="0" lang="ko-KR" altLang="en-US" sz="14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생성</a:t>
              </a:r>
              <a:endParaRPr kumimoji="0" lang="en-US" altLang="ko-KR" sz="14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810585" y="1573722"/>
              <a:ext cx="1223819" cy="704738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승인요청</a:t>
              </a:r>
              <a:r>
                <a:rPr kumimoji="0" lang="ko-KR" altLang="en-US" sz="1400" b="1" dirty="0">
                  <a:solidFill>
                    <a:schemeClr val="accent1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접수확인</a:t>
              </a: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메일</a:t>
              </a:r>
              <a:r>
                <a:rPr kumimoji="0" lang="en-US" altLang="ko-KR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, SMS</a:t>
              </a:r>
              <a:r>
                <a:rPr kumimoji="0"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발송</a:t>
              </a:r>
              <a:endParaRPr kumimoji="0" lang="en-US" altLang="ko-KR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kumimoji="0" lang="ko-KR" altLang="en-US" sz="14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승인대기상태</a:t>
              </a:r>
              <a:r>
                <a:rPr kumimoji="0" lang="en-US" altLang="ko-KR" sz="1400" b="1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49" name="직선 화살표 연결선 48"/>
            <p:cNvCxnSpPr/>
            <p:nvPr/>
          </p:nvCxnSpPr>
          <p:spPr>
            <a:xfrm rot="5400000">
              <a:off x="3600853" y="4760075"/>
              <a:ext cx="360414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직사각형 49"/>
            <p:cNvSpPr/>
            <p:nvPr/>
          </p:nvSpPr>
          <p:spPr>
            <a:xfrm>
              <a:off x="4572336" y="3592031"/>
              <a:ext cx="991476" cy="599909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신청단지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승인여부 결정</a:t>
              </a:r>
              <a:endParaRPr kumimoji="0" lang="en-US" altLang="ko-KR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1" name="왼쪽 중괄호 50"/>
            <p:cNvSpPr/>
            <p:nvPr/>
          </p:nvSpPr>
          <p:spPr>
            <a:xfrm>
              <a:off x="4499320" y="1416041"/>
              <a:ext cx="127674" cy="1440068"/>
            </a:xfrm>
            <a:prstGeom prst="leftBrac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</a:t>
            </a: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79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사용자 인증 화면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" name="오른쪽 화살표 53"/>
          <p:cNvSpPr/>
          <p:nvPr/>
        </p:nvSpPr>
        <p:spPr>
          <a:xfrm>
            <a:off x="4738686" y="3143248"/>
            <a:ext cx="285752" cy="642942"/>
          </a:xfrm>
          <a:prstGeom prst="rightArrow">
            <a:avLst/>
          </a:prstGeom>
          <a:solidFill>
            <a:srgbClr val="0000FF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7" name="그림 56" descr="회원가입약관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4438" y="1879602"/>
            <a:ext cx="4500594" cy="4192604"/>
          </a:xfrm>
          <a:prstGeom prst="rect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58" name="직사각형 57"/>
          <p:cNvSpPr/>
          <p:nvPr/>
        </p:nvSpPr>
        <p:spPr>
          <a:xfrm>
            <a:off x="380968" y="928670"/>
            <a:ext cx="2447925" cy="36036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사용신청버튼을 클릭합니다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401695" y="1066788"/>
            <a:ext cx="3980461" cy="6477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약관동의 및 단지관리자 실명인증을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하고</a:t>
            </a:r>
            <a:endParaRPr kumimoji="0" lang="en-US" altLang="ko-KR" sz="12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확인 버튼을 클릭합니다</a:t>
            </a: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6238884" y="6143644"/>
            <a:ext cx="3527425" cy="35877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다음페이지 계속</a:t>
            </a:r>
          </a:p>
        </p:txBody>
      </p:sp>
      <p:sp>
        <p:nvSpPr>
          <p:cNvPr id="61" name="타원 60"/>
          <p:cNvSpPr/>
          <p:nvPr/>
        </p:nvSpPr>
        <p:spPr>
          <a:xfrm>
            <a:off x="2804142" y="4852582"/>
            <a:ext cx="474572" cy="57626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모서리가 둥근 직사각형 62"/>
          <p:cNvSpPr/>
          <p:nvPr/>
        </p:nvSpPr>
        <p:spPr>
          <a:xfrm>
            <a:off x="5167314" y="2428868"/>
            <a:ext cx="4314829" cy="358775"/>
          </a:xfrm>
          <a:prstGeom prst="round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이등변 삼각형 64"/>
          <p:cNvSpPr/>
          <p:nvPr/>
        </p:nvSpPr>
        <p:spPr>
          <a:xfrm rot="13005594">
            <a:off x="3226723" y="4716706"/>
            <a:ext cx="88900" cy="249237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8" name="그룹 67"/>
          <p:cNvGrpSpPr/>
          <p:nvPr/>
        </p:nvGrpSpPr>
        <p:grpSpPr>
          <a:xfrm>
            <a:off x="217498" y="1285860"/>
            <a:ext cx="4521188" cy="5143536"/>
            <a:chOff x="2571746" y="820787"/>
            <a:chExt cx="5524504" cy="3965535"/>
          </a:xfrm>
        </p:grpSpPr>
        <p:pic>
          <p:nvPicPr>
            <p:cNvPr id="69" name="그림 68" descr="khmais_net_20110825_150415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71746" y="820787"/>
              <a:ext cx="5524504" cy="3965535"/>
            </a:xfrm>
            <a:prstGeom prst="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  <p:pic>
          <p:nvPicPr>
            <p:cNvPr id="70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43854" y="3509769"/>
              <a:ext cx="1314459" cy="785818"/>
            </a:xfrm>
            <a:prstGeom prst="rect">
              <a:avLst/>
            </a:prstGeom>
            <a:noFill/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</p:pic>
      </p:grpSp>
      <p:sp>
        <p:nvSpPr>
          <p:cNvPr id="62" name="타원 61"/>
          <p:cNvSpPr/>
          <p:nvPr/>
        </p:nvSpPr>
        <p:spPr>
          <a:xfrm>
            <a:off x="4095744" y="1282269"/>
            <a:ext cx="429100" cy="4318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이등변 삼각형 65"/>
          <p:cNvSpPr/>
          <p:nvPr/>
        </p:nvSpPr>
        <p:spPr>
          <a:xfrm rot="13005594">
            <a:off x="4446888" y="1144806"/>
            <a:ext cx="88900" cy="249237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"/>
          <p:cNvSpPr>
            <a:spLocks noChangeArrowheads="1"/>
          </p:cNvSpPr>
          <p:nvPr/>
        </p:nvSpPr>
        <p:spPr bwMode="auto">
          <a:xfrm>
            <a:off x="107950" y="981102"/>
            <a:ext cx="9617076" cy="55197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신청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–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가입 화면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88950" y="642918"/>
            <a:ext cx="9241112" cy="242888"/>
            <a:chOff x="216" y="1480"/>
            <a:chExt cx="5716" cy="153"/>
          </a:xfrm>
        </p:grpSpPr>
        <p:pic>
          <p:nvPicPr>
            <p:cNvPr id="43" name="Picture 53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 l="63126"/>
            <a:stretch>
              <a:fillRect/>
            </a:stretch>
          </p:blipFill>
          <p:spPr bwMode="auto">
            <a:xfrm>
              <a:off x="3507" y="1480"/>
              <a:ext cx="24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54" descr="마우스중간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3" y="1480"/>
              <a:ext cx="37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567" y="1489"/>
              <a:ext cx="93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300" dirty="0" smtClean="0">
                  <a:latin typeface="맑은 고딕" pitchFamily="50" charset="-127"/>
                  <a:ea typeface="맑은 고딕" pitchFamily="50" charset="-127"/>
                </a:rPr>
                <a:t>단지 정보 입력 화면</a:t>
              </a:r>
              <a:endParaRPr lang="ko-KR" altLang="en-US" sz="1300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6" name="Picture 56" descr="마우스수정본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6" y="1491"/>
              <a:ext cx="21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직사각형 19"/>
          <p:cNvSpPr/>
          <p:nvPr/>
        </p:nvSpPr>
        <p:spPr>
          <a:xfrm>
            <a:off x="285750" y="6140471"/>
            <a:ext cx="2447925" cy="36036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kumimoji="0" lang="ko-KR" altLang="en-US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가입 확인 버튼</a:t>
            </a:r>
            <a:endParaRPr kumimoji="0" lang="ko-KR" altLang="en-US" sz="12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46689" y="6140471"/>
            <a:ext cx="1522422" cy="360363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가입완료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7048542" y="6143644"/>
            <a:ext cx="2762242" cy="35877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kumimoji="0"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다음페이지 계속</a:t>
            </a: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5046689" y="2714620"/>
            <a:ext cx="3097212" cy="720725"/>
          </a:xfrm>
          <a:prstGeom prst="wedgeRoundRectCallout">
            <a:avLst>
              <a:gd name="adj1" fmla="val -33120"/>
              <a:gd name="adj2" fmla="val 76235"/>
              <a:gd name="adj3" fmla="val 16667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- </a:t>
            </a:r>
            <a:r>
              <a:rPr kumimoji="0" lang="ko-KR" altLang="en-US" sz="900" b="1" dirty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메일</a:t>
            </a:r>
            <a:r>
              <a:rPr kumimoji="0" lang="en-US" altLang="ko-KR" sz="900" b="1" dirty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/SMS </a:t>
            </a:r>
            <a:r>
              <a:rPr kumimoji="0" lang="ko-KR" altLang="en-US" sz="9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전송 </a:t>
            </a:r>
            <a:r>
              <a:rPr kumimoji="0" lang="en-US" altLang="ko-KR" sz="9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-&gt;(</a:t>
            </a:r>
            <a:r>
              <a:rPr kumimoji="0" lang="ko-KR" altLang="en-US" sz="9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승인 대기 상태</a:t>
            </a:r>
            <a:r>
              <a:rPr kumimoji="0" lang="en-US" altLang="ko-KR" sz="900" b="1" dirty="0" smtClean="0">
                <a:solidFill>
                  <a:srgbClr val="FF33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900" b="1" dirty="0">
              <a:solidFill>
                <a:srgbClr val="FF3300"/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kumimoji="0" lang="ko-KR" altLang="en-US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가입 완료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관리자가 일괄 승인 처리</a:t>
            </a:r>
            <a:r>
              <a:rPr kumimoji="0" lang="en-US" altLang="ko-KR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)--&gt;2</a:t>
            </a:r>
            <a:r>
              <a:rPr kumimoji="0" lang="ko-KR" altLang="en-US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시간 단위로 승인 처리</a:t>
            </a:r>
            <a:r>
              <a:rPr kumimoji="0" lang="en-US" altLang="ko-KR" sz="9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9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4" name="_x166466712" descr="EMB000003cc2b7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071546"/>
            <a:ext cx="4365625" cy="4719654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25" name="이등변 삼각형 24"/>
          <p:cNvSpPr/>
          <p:nvPr/>
        </p:nvSpPr>
        <p:spPr>
          <a:xfrm rot="13005594">
            <a:off x="2516167" y="5293910"/>
            <a:ext cx="107950" cy="249237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" name="_x171675376" descr="EMB000003cc2b7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76864" y="3643314"/>
            <a:ext cx="3868737" cy="1882775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28" name="타원 27"/>
          <p:cNvSpPr/>
          <p:nvPr/>
        </p:nvSpPr>
        <p:spPr>
          <a:xfrm>
            <a:off x="2095480" y="5424085"/>
            <a:ext cx="576262" cy="57626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>
            <a:off x="4810124" y="1000108"/>
            <a:ext cx="2458243" cy="133985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FFFFFF"/>
              </a:gs>
              <a:gs pos="100000">
                <a:srgbClr val="CCECFF"/>
              </a:gs>
            </a:gsLst>
            <a:lin ang="5400000" scaled="1"/>
          </a:gradFill>
          <a:ln w="12700">
            <a:noFill/>
            <a:round/>
            <a:headEnd/>
            <a:tailEnd/>
          </a:ln>
          <a:effectLst>
            <a:prstShdw prst="shdw17" dist="17961" dir="2700000">
              <a:srgbClr val="7A8E99"/>
            </a:prstShdw>
          </a:effectLst>
        </p:spPr>
        <p:txBody>
          <a:bodyPr lIns="0" tIns="0" rIns="0" bIns="0"/>
          <a:lstStyle/>
          <a:p>
            <a:pPr algn="ctr" eaLnBrk="0" latinLnBrk="0" hangingPunct="0"/>
            <a:r>
              <a:rPr kumimoji="0" lang="ko-KR" altLang="en-US" b="1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공동주택관리정보시스템</a:t>
            </a:r>
            <a:endParaRPr kumimoji="0" lang="en-US" altLang="ko-KR" b="1" dirty="0" smtClean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 eaLnBrk="0" latinLnBrk="0" hangingPunct="0"/>
            <a:r>
              <a:rPr kumimoji="0" lang="en-US" altLang="ko-KR" b="1" dirty="0" smtClean="0">
                <a:latin typeface="맑은 고딕" pitchFamily="50" charset="-127"/>
                <a:ea typeface="맑은 고딕" pitchFamily="50" charset="-127"/>
              </a:rPr>
              <a:t>(http:WWW.K-APT.NET)</a:t>
            </a:r>
          </a:p>
          <a:p>
            <a:pPr algn="ctr" eaLnBrk="0" latinLnBrk="0" hangingPunct="0"/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 공동주택관리비 공개 사이트</a:t>
            </a:r>
            <a:endParaRPr kumimoji="0"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ctr" eaLnBrk="0" latinLnBrk="0" hangingPunct="0"/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AutoShape 17"/>
          <p:cNvSpPr>
            <a:spLocks noChangeArrowheads="1"/>
          </p:cNvSpPr>
          <p:nvPr/>
        </p:nvSpPr>
        <p:spPr bwMode="auto">
          <a:xfrm>
            <a:off x="4853498" y="1666860"/>
            <a:ext cx="2380456" cy="5635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>
            <a:prstShdw prst="shdw18" dist="17961" dir="135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단지정보</a:t>
            </a:r>
          </a:p>
          <a:p>
            <a:pPr algn="ctr">
              <a:defRPr/>
            </a:pP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000" b="1" dirty="0" smtClean="0">
                <a:latin typeface="맑은 고딕" pitchFamily="50" charset="-127"/>
                <a:ea typeface="맑은 고딕" pitchFamily="50" charset="-127"/>
              </a:rPr>
              <a:t>단지주소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b="1" dirty="0" smtClean="0">
                <a:latin typeface="맑은 고딕" pitchFamily="50" charset="-127"/>
                <a:ea typeface="맑은 고딕" pitchFamily="50" charset="-127"/>
              </a:rPr>
              <a:t>전화번호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b="1" dirty="0" err="1" smtClean="0">
                <a:latin typeface="맑은 고딕" pitchFamily="50" charset="-127"/>
                <a:ea typeface="맑은 고딕" pitchFamily="50" charset="-127"/>
              </a:rPr>
              <a:t>세대수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00" b="1" dirty="0" smtClean="0">
                <a:latin typeface="맑은 고딕" pitchFamily="50" charset="-127"/>
                <a:ea typeface="맑은 고딕" pitchFamily="50" charset="-127"/>
              </a:rPr>
              <a:t>승강기수 등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0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8" name="Picture 29" descr="server_gray_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4702" y="928670"/>
            <a:ext cx="604838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타원 46"/>
          <p:cNvSpPr/>
          <p:nvPr/>
        </p:nvSpPr>
        <p:spPr>
          <a:xfrm>
            <a:off x="1705352" y="1519424"/>
            <a:ext cx="285752" cy="296864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5" name="Picture 21" descr="인터넷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D9DA"/>
              </a:clrFrom>
              <a:clrTo>
                <a:srgbClr val="FFD9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8554" y="1214422"/>
            <a:ext cx="1017297" cy="89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오른쪽 화살표 51"/>
          <p:cNvSpPr/>
          <p:nvPr/>
        </p:nvSpPr>
        <p:spPr>
          <a:xfrm>
            <a:off x="4738686" y="4143380"/>
            <a:ext cx="285752" cy="642942"/>
          </a:xfrm>
          <a:prstGeom prst="rightArrow">
            <a:avLst/>
          </a:prstGeom>
          <a:solidFill>
            <a:srgbClr val="0000FF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AutoShape 18"/>
          <p:cNvCxnSpPr>
            <a:cxnSpLocks noChangeShapeType="1"/>
            <a:stCxn id="47" idx="6"/>
            <a:endCxn id="30" idx="1"/>
          </p:cNvCxnSpPr>
          <p:nvPr/>
        </p:nvCxnSpPr>
        <p:spPr bwMode="auto">
          <a:xfrm>
            <a:off x="1991104" y="1667856"/>
            <a:ext cx="2819020" cy="2177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7" name="Picture 28" descr="user_gray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89650" y="1195172"/>
            <a:ext cx="677532" cy="59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HY견고딕"/>
        <a:ea typeface="HY견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D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457200" marR="0" indent="-45720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그래픽M" pitchFamily="18" charset="-127"/>
            <a:ea typeface="HY그래픽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D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457200" marR="0" indent="-45720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그래픽M" pitchFamily="18" charset="-127"/>
            <a:ea typeface="HY그래픽M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30534</TotalTime>
  <Words>5510</Words>
  <Application>Microsoft Office PowerPoint</Application>
  <PresentationFormat>A4 용지(210x297mm)</PresentationFormat>
  <Paragraphs>1143</Paragraphs>
  <Slides>60</Slides>
  <Notes>60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60</vt:i4>
      </vt:variant>
    </vt:vector>
  </HeadingPairs>
  <TitlesOfParts>
    <vt:vector size="62" baseType="lpstr">
      <vt:lpstr>기본 디자인</vt:lpstr>
      <vt:lpstr>Image</vt:lpstr>
      <vt:lpstr>PowerPoint 프레젠테이션</vt:lpstr>
      <vt:lpstr>PowerPoint 프레젠테이션</vt:lpstr>
      <vt:lpstr>PowerPoint 프레젠테이션</vt:lpstr>
      <vt:lpstr>1. 업무 흐름도</vt:lpstr>
      <vt:lpstr>2. 업무 처리 구성</vt:lpstr>
      <vt:lpstr>3. 화면 구성</vt:lpstr>
      <vt:lpstr>4. 사용자 신청 </vt:lpstr>
      <vt:lpstr>4. 사용자 신청</vt:lpstr>
      <vt:lpstr>4. 사용자 신청 –가입 화면</vt:lpstr>
      <vt:lpstr>4. 사용자 신청 – 접수 메일 화면</vt:lpstr>
      <vt:lpstr>4. 사용자 신청 – 관리자 승인</vt:lpstr>
      <vt:lpstr>4. 사용자 신청 – 아이디/비밀번호 찾기 화면</vt:lpstr>
      <vt:lpstr>4. 사용자 신청 – 아이디/비밀번호 찾기 화면</vt:lpstr>
      <vt:lpstr>4. 사용자 신청 – 아이디/비밀번호 화면</vt:lpstr>
      <vt:lpstr>4. 사용자 신청 – 아이디/비밀번호 화면</vt:lpstr>
      <vt:lpstr>5. 사용자 변경 신청</vt:lpstr>
      <vt:lpstr>PowerPoint 프레젠테이션</vt:lpstr>
      <vt:lpstr>1. 단지정보관리</vt:lpstr>
      <vt:lpstr>1. 단지정보관리</vt:lpstr>
      <vt:lpstr>1. 단지정보관리</vt:lpstr>
      <vt:lpstr>1. 단지정보관리</vt:lpstr>
      <vt:lpstr>1. 단지정보관리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2. 장기수선관리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3. 현황보고서</vt:lpstr>
      <vt:lpstr>4. 수선예정표</vt:lpstr>
      <vt:lpstr>4. 수선예정표</vt:lpstr>
      <vt:lpstr>4. 수선예정표</vt:lpstr>
      <vt:lpstr>4. 수선예정표</vt:lpstr>
      <vt:lpstr>5. 장기수선관리센터</vt:lpstr>
      <vt:lpstr>PowerPoint 프레젠테이션</vt:lpstr>
    </vt:vector>
  </TitlesOfParts>
  <Company>이니텍(주)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shchoi</dc:creator>
  <cp:lastModifiedBy>MOLIT</cp:lastModifiedBy>
  <cp:revision>2054</cp:revision>
  <dcterms:created xsi:type="dcterms:W3CDTF">2002-08-16T04:52:06Z</dcterms:created>
  <dcterms:modified xsi:type="dcterms:W3CDTF">2015-06-19T01:42:17Z</dcterms:modified>
</cp:coreProperties>
</file>