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1" autoAdjust="0"/>
  </p:normalViewPr>
  <p:slideViewPr>
    <p:cSldViewPr>
      <p:cViewPr>
        <p:scale>
          <a:sx n="125" d="100"/>
          <a:sy n="125" d="100"/>
        </p:scale>
        <p:origin x="-474" y="267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C746-D3A9-4E92-8013-26A2703D39F0}" type="datetimeFigureOut">
              <a:rPr lang="ko-KR" altLang="en-US" smtClean="0"/>
              <a:pPr/>
              <a:t>2014-09-29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A361A-B8CD-402A-BB1D-1FCCD498CE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C746-D3A9-4E92-8013-26A2703D39F0}" type="datetimeFigureOut">
              <a:rPr lang="ko-KR" altLang="en-US" smtClean="0"/>
              <a:pPr/>
              <a:t>2014-09-29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A361A-B8CD-402A-BB1D-1FCCD498CE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C746-D3A9-4E92-8013-26A2703D39F0}" type="datetimeFigureOut">
              <a:rPr lang="ko-KR" altLang="en-US" smtClean="0"/>
              <a:pPr/>
              <a:t>2014-09-29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A361A-B8CD-402A-BB1D-1FCCD498CE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C746-D3A9-4E92-8013-26A2703D39F0}" type="datetimeFigureOut">
              <a:rPr lang="ko-KR" altLang="en-US" smtClean="0"/>
              <a:pPr/>
              <a:t>2014-09-29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A361A-B8CD-402A-BB1D-1FCCD498CE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C746-D3A9-4E92-8013-26A2703D39F0}" type="datetimeFigureOut">
              <a:rPr lang="ko-KR" altLang="en-US" smtClean="0"/>
              <a:pPr/>
              <a:t>2014-09-29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A361A-B8CD-402A-BB1D-1FCCD498CE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C746-D3A9-4E92-8013-26A2703D39F0}" type="datetimeFigureOut">
              <a:rPr lang="ko-KR" altLang="en-US" smtClean="0"/>
              <a:pPr/>
              <a:t>2014-09-29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A361A-B8CD-402A-BB1D-1FCCD498CE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C746-D3A9-4E92-8013-26A2703D39F0}" type="datetimeFigureOut">
              <a:rPr lang="ko-KR" altLang="en-US" smtClean="0"/>
              <a:pPr/>
              <a:t>2014-09-29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A361A-B8CD-402A-BB1D-1FCCD498CE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C746-D3A9-4E92-8013-26A2703D39F0}" type="datetimeFigureOut">
              <a:rPr lang="ko-KR" altLang="en-US" smtClean="0"/>
              <a:pPr/>
              <a:t>2014-09-29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A361A-B8CD-402A-BB1D-1FCCD498CE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C746-D3A9-4E92-8013-26A2703D39F0}" type="datetimeFigureOut">
              <a:rPr lang="ko-KR" altLang="en-US" smtClean="0"/>
              <a:pPr/>
              <a:t>2014-09-29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A361A-B8CD-402A-BB1D-1FCCD498CE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C746-D3A9-4E92-8013-26A2703D39F0}" type="datetimeFigureOut">
              <a:rPr lang="ko-KR" altLang="en-US" smtClean="0"/>
              <a:pPr/>
              <a:t>2014-09-29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A361A-B8CD-402A-BB1D-1FCCD498CE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CC746-D3A9-4E92-8013-26A2703D39F0}" type="datetimeFigureOut">
              <a:rPr lang="ko-KR" altLang="en-US" smtClean="0"/>
              <a:pPr/>
              <a:t>2014-09-29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A361A-B8CD-402A-BB1D-1FCCD498CE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CC746-D3A9-4E92-8013-26A2703D39F0}" type="datetimeFigureOut">
              <a:rPr lang="ko-KR" altLang="en-US" smtClean="0"/>
              <a:pPr/>
              <a:t>2014-09-29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A361A-B8CD-402A-BB1D-1FCCD498CE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jpeg"/><Relationship Id="rId7" Type="http://schemas.openxmlformats.org/officeDocument/2006/relationships/hyperlink" Target="http://www.lottecard.co.kr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arumin.shinhancard.com/" TargetMode="External"/><Relationship Id="rId5" Type="http://schemas.openxmlformats.org/officeDocument/2006/relationships/hyperlink" Target="www.give.go.kr" TargetMode="External"/><Relationship Id="rId4" Type="http://schemas.openxmlformats.org/officeDocument/2006/relationships/image" Target="../media/image3.jpeg"/><Relationship Id="rId9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accent6">
              <a:lumMod val="75000"/>
              <a:alpha val="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 descr="F:\새 폴더 (2)\선관위 이미지\알리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24" y="662888"/>
            <a:ext cx="478800" cy="504000"/>
          </a:xfrm>
          <a:prstGeom prst="rect">
            <a:avLst/>
          </a:prstGeom>
          <a:noFill/>
        </p:spPr>
      </p:pic>
      <p:pic>
        <p:nvPicPr>
          <p:cNvPr id="1027" name="Picture 3" descr="F:\새 폴더 (2)\선관위 이미지\참참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814" y="2079421"/>
            <a:ext cx="478800" cy="504000"/>
          </a:xfrm>
          <a:prstGeom prst="rect">
            <a:avLst/>
          </a:prstGeom>
          <a:noFill/>
        </p:spPr>
      </p:pic>
      <p:pic>
        <p:nvPicPr>
          <p:cNvPr id="1028" name="Picture 4" descr="F:\새 폴더 (2)\선관위 이미지\바루.jpg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814" y="5962868"/>
            <a:ext cx="479975" cy="504056"/>
          </a:xfrm>
          <a:prstGeom prst="rect">
            <a:avLst/>
          </a:prstGeom>
          <a:noFill/>
        </p:spPr>
      </p:pic>
      <p:sp>
        <p:nvSpPr>
          <p:cNvPr id="16" name="모서리가 둥근 직사각형 15"/>
          <p:cNvSpPr/>
          <p:nvPr/>
        </p:nvSpPr>
        <p:spPr>
          <a:xfrm>
            <a:off x="566772" y="6028516"/>
            <a:ext cx="1655402" cy="36004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552832" y="2167364"/>
            <a:ext cx="1669342" cy="36004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545212" y="727968"/>
            <a:ext cx="2312284" cy="36004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522413" y="717624"/>
            <a:ext cx="6309319" cy="8294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>
                <a:latin typeface="HY크리스탈M" pitchFamily="18" charset="-127"/>
                <a:ea typeface="HY크리스탈M" pitchFamily="18" charset="-127"/>
              </a:rPr>
              <a:t> </a:t>
            </a:r>
            <a:r>
              <a:rPr lang="en-US" altLang="ko-KR" b="1" dirty="0" smtClean="0">
                <a:latin typeface="HY크리스탈M" pitchFamily="18" charset="-127"/>
                <a:ea typeface="HY크리스탈M" pitchFamily="18" charset="-127"/>
              </a:rPr>
              <a:t>1. </a:t>
            </a:r>
            <a:r>
              <a:rPr lang="ko-KR" altLang="en-US" b="1" dirty="0" smtClean="0">
                <a:latin typeface="HY크리스탈M" pitchFamily="18" charset="-127"/>
                <a:ea typeface="HY크리스탈M" pitchFamily="18" charset="-127"/>
              </a:rPr>
              <a:t>기탁할 </a:t>
            </a:r>
            <a:r>
              <a:rPr lang="ko-KR" altLang="en-US" b="1" dirty="0">
                <a:latin typeface="HY크리스탈M" pitchFamily="18" charset="-127"/>
                <a:ea typeface="HY크리스탈M" pitchFamily="18" charset="-127"/>
              </a:rPr>
              <a:t>수 있는 자</a:t>
            </a:r>
          </a:p>
          <a:p>
            <a:endParaRPr lang="en-US" altLang="ko-KR" sz="12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200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1300" b="1" dirty="0" smtClean="0">
                <a:latin typeface="HY바다M" pitchFamily="18" charset="-127"/>
                <a:ea typeface="HY바다M" pitchFamily="18" charset="-127"/>
              </a:rPr>
              <a:t>❍ 대한민국 국민이면 누구나 후원회 또는 선거관리위원회에 후원</a:t>
            </a:r>
            <a:r>
              <a:rPr lang="en-US" altLang="ko-KR" sz="1300" b="1" dirty="0" smtClean="0">
                <a:latin typeface="HY바다M" pitchFamily="18" charset="-127"/>
                <a:ea typeface="HY바다M" pitchFamily="18" charset="-127"/>
              </a:rPr>
              <a:t>(</a:t>
            </a:r>
            <a:r>
              <a:rPr lang="ko-KR" altLang="en-US" sz="1300" b="1" dirty="0" smtClean="0">
                <a:latin typeface="HY바다M" pitchFamily="18" charset="-127"/>
                <a:ea typeface="HY바다M" pitchFamily="18" charset="-127"/>
              </a:rPr>
              <a:t>기탁</a:t>
            </a:r>
            <a:r>
              <a:rPr lang="en-US" altLang="ko-KR" sz="1300" b="1" dirty="0" smtClean="0">
                <a:latin typeface="HY바다M" pitchFamily="18" charset="-127"/>
                <a:ea typeface="HY바다M" pitchFamily="18" charset="-127"/>
              </a:rPr>
              <a:t>)</a:t>
            </a:r>
            <a:r>
              <a:rPr lang="ko-KR" altLang="en-US" sz="1300" b="1" dirty="0" smtClean="0">
                <a:latin typeface="HY바다M" pitchFamily="18" charset="-127"/>
                <a:ea typeface="HY바다M" pitchFamily="18" charset="-127"/>
              </a:rPr>
              <a:t>할 수 있음</a:t>
            </a:r>
          </a:p>
          <a:p>
            <a:r>
              <a:rPr lang="ko-KR" altLang="en-US" sz="1300" b="1" dirty="0" smtClean="0">
                <a:latin typeface="HY바다M" pitchFamily="18" charset="-127"/>
                <a:ea typeface="HY바다M" pitchFamily="18" charset="-127"/>
              </a:rPr>
              <a:t>     </a:t>
            </a:r>
            <a:r>
              <a:rPr lang="ko-KR" altLang="en-US" sz="1300" dirty="0" smtClean="0">
                <a:latin typeface="HY바다M" pitchFamily="18" charset="-127"/>
                <a:ea typeface="HY바다M" pitchFamily="18" charset="-127"/>
              </a:rPr>
              <a:t>➡</a:t>
            </a:r>
            <a:r>
              <a:rPr lang="ko-KR" altLang="en-US" sz="1300" b="1" dirty="0" smtClean="0">
                <a:latin typeface="HY바다M" pitchFamily="18" charset="-127"/>
                <a:ea typeface="HY바다M" pitchFamily="18" charset="-127"/>
              </a:rPr>
              <a:t>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외국인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,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법인이나 단체는 정치후원금을 후원할 수 없음</a:t>
            </a:r>
          </a:p>
          <a:p>
            <a:pPr algn="just"/>
            <a:r>
              <a:rPr lang="ko-KR" altLang="en-US" sz="1300" dirty="0" smtClean="0">
                <a:latin typeface="HY바다M" pitchFamily="18" charset="-127"/>
                <a:ea typeface="HY바다M" pitchFamily="18" charset="-127"/>
              </a:rPr>
              <a:t>     ➡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당원이 될 수 없는 공무원 및 사립학교 교원은 선거관리위원회에 </a:t>
            </a:r>
            <a:r>
              <a:rPr lang="ko-KR" altLang="en-US" sz="1300" dirty="0" smtClean="0">
                <a:latin typeface="HY바다M" pitchFamily="18" charset="-127"/>
                <a:ea typeface="HY바다M" pitchFamily="18" charset="-127"/>
              </a:rPr>
              <a:t>기탁금만</a:t>
            </a:r>
            <a:endParaRPr lang="en-US" altLang="ko-KR" sz="1300" dirty="0" smtClean="0">
              <a:latin typeface="HY바다M" pitchFamily="18" charset="-127"/>
              <a:ea typeface="HY바다M" pitchFamily="18" charset="-127"/>
            </a:endParaRPr>
          </a:p>
          <a:p>
            <a:pPr algn="just"/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 </a:t>
            </a:r>
            <a:r>
              <a:rPr lang="en-US" altLang="ko-KR" sz="1300" dirty="0" smtClean="0">
                <a:latin typeface="HY바다M" pitchFamily="18" charset="-127"/>
                <a:ea typeface="HY바다M" pitchFamily="18" charset="-127"/>
              </a:rPr>
              <a:t>        </a:t>
            </a:r>
            <a:r>
              <a:rPr lang="ko-KR" altLang="en-US" sz="1300" dirty="0" err="1" smtClean="0">
                <a:latin typeface="HY바다M" pitchFamily="18" charset="-127"/>
                <a:ea typeface="HY바다M" pitchFamily="18" charset="-127"/>
              </a:rPr>
              <a:t>기탁할수</a:t>
            </a:r>
            <a:r>
              <a:rPr lang="ko-KR" altLang="en-US" sz="1300" dirty="0" smtClean="0">
                <a:latin typeface="HY바다M" pitchFamily="18" charset="-127"/>
                <a:ea typeface="HY바다M" pitchFamily="18" charset="-127"/>
              </a:rPr>
              <a:t> 있음</a:t>
            </a:r>
            <a:endParaRPr lang="en-US" altLang="ko-KR" sz="1300" dirty="0" smtClean="0">
              <a:latin typeface="HY바다M" pitchFamily="18" charset="-127"/>
              <a:ea typeface="HY바다M" pitchFamily="18" charset="-127"/>
            </a:endParaRPr>
          </a:p>
          <a:p>
            <a:pPr algn="just"/>
            <a:endParaRPr lang="en-US" altLang="ko-KR" sz="1200" dirty="0"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000" b="1" dirty="0" smtClean="0">
                <a:latin typeface="나눔고딕 ExtraBold" pitchFamily="50" charset="-127"/>
                <a:ea typeface="나눔고딕 ExtraBold" pitchFamily="50" charset="-127"/>
              </a:rPr>
              <a:t>  </a:t>
            </a:r>
            <a:r>
              <a:rPr lang="en-US" altLang="ko-KR" b="1" dirty="0" smtClean="0">
                <a:latin typeface="HY크리스탈M" pitchFamily="18" charset="-127"/>
                <a:ea typeface="HY크리스탈M" pitchFamily="18" charset="-127"/>
              </a:rPr>
              <a:t>2. </a:t>
            </a:r>
            <a:r>
              <a:rPr lang="ko-KR" altLang="en-US" b="1" dirty="0" smtClean="0">
                <a:latin typeface="HY크리스탈M" pitchFamily="18" charset="-127"/>
                <a:ea typeface="HY크리스탈M" pitchFamily="18" charset="-127"/>
              </a:rPr>
              <a:t>후 </a:t>
            </a:r>
            <a:r>
              <a:rPr lang="ko-KR" altLang="en-US" b="1" dirty="0">
                <a:latin typeface="HY크리스탈M" pitchFamily="18" charset="-127"/>
                <a:ea typeface="HY크리스탈M" pitchFamily="18" charset="-127"/>
              </a:rPr>
              <a:t>원 방 </a:t>
            </a:r>
            <a:r>
              <a:rPr lang="ko-KR" altLang="en-US" b="1" dirty="0" smtClean="0">
                <a:latin typeface="HY크리스탈M" pitchFamily="18" charset="-127"/>
                <a:ea typeface="HY크리스탈M" pitchFamily="18" charset="-127"/>
              </a:rPr>
              <a:t>법</a:t>
            </a:r>
            <a:endParaRPr lang="en-US" altLang="ko-KR" b="1" dirty="0" smtClean="0">
              <a:latin typeface="HY크리스탈M" pitchFamily="18" charset="-127"/>
              <a:ea typeface="HY크리스탈M" pitchFamily="18" charset="-127"/>
            </a:endParaRPr>
          </a:p>
          <a:p>
            <a:r>
              <a:rPr lang="en-US" altLang="ko-KR" sz="12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lang="en-US" altLang="ko-KR" sz="1200" dirty="0"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200" dirty="0" smtClean="0">
                <a:latin typeface="나눔고딕 ExtraBold" pitchFamily="50" charset="-127"/>
                <a:ea typeface="나눔고딕 ExtraBold" pitchFamily="50" charset="-127"/>
              </a:rPr>
              <a:t>  </a:t>
            </a:r>
            <a:r>
              <a:rPr lang="ko-KR" altLang="en-US" sz="1300" b="1" dirty="0" smtClean="0">
                <a:latin typeface="HY바다M" pitchFamily="18" charset="-127"/>
                <a:ea typeface="HY바다M" pitchFamily="18" charset="-127"/>
              </a:rPr>
              <a:t>❍ </a:t>
            </a:r>
            <a:r>
              <a:rPr lang="ko-KR" altLang="en-US" sz="1600" b="1" dirty="0" smtClean="0">
                <a:latin typeface="HY바다M" pitchFamily="18" charset="-127"/>
                <a:ea typeface="HY바다M" pitchFamily="18" charset="-127"/>
              </a:rPr>
              <a:t>선거관리위원회 기탁금 계좌로 직접이체</a:t>
            </a:r>
            <a:endParaRPr lang="en-US" altLang="ko-KR" sz="1600" b="1" dirty="0" smtClean="0">
              <a:latin typeface="HY바다M" pitchFamily="18" charset="-127"/>
              <a:ea typeface="HY바다M" pitchFamily="18" charset="-127"/>
            </a:endParaRPr>
          </a:p>
          <a:p>
            <a:r>
              <a:rPr lang="en-US" altLang="ko-KR" sz="1600" dirty="0" smtClean="0">
                <a:latin typeface="HY바다M" pitchFamily="18" charset="-127"/>
                <a:ea typeface="HY바다M" pitchFamily="18" charset="-127"/>
              </a:rPr>
              <a:t>     </a:t>
            </a:r>
            <a:r>
              <a:rPr lang="en-US" altLang="ko-KR" sz="1600" dirty="0" smtClean="0">
                <a:solidFill>
                  <a:srgbClr val="FF0000"/>
                </a:solidFill>
                <a:latin typeface="HY바다M" pitchFamily="18" charset="-127"/>
                <a:ea typeface="HY바다M" pitchFamily="18" charset="-127"/>
              </a:rPr>
              <a:t>(</a:t>
            </a:r>
            <a:r>
              <a:rPr lang="ko-KR" altLang="en-US" sz="1600" dirty="0" smtClean="0">
                <a:solidFill>
                  <a:srgbClr val="FF0000"/>
                </a:solidFill>
                <a:latin typeface="HY바다M" pitchFamily="18" charset="-127"/>
                <a:ea typeface="HY바다M" pitchFamily="18" charset="-127"/>
              </a:rPr>
              <a:t>우체국</a:t>
            </a:r>
            <a:r>
              <a:rPr lang="en-US" altLang="ko-KR" sz="1600" dirty="0" smtClean="0">
                <a:solidFill>
                  <a:srgbClr val="FF0000"/>
                </a:solidFill>
                <a:latin typeface="HY바다M" pitchFamily="18" charset="-127"/>
                <a:ea typeface="HY바다M" pitchFamily="18" charset="-127"/>
              </a:rPr>
              <a:t>: 400028-01-013252 , </a:t>
            </a:r>
            <a:r>
              <a:rPr lang="ko-KR" altLang="en-US" sz="1600" dirty="0" smtClean="0">
                <a:solidFill>
                  <a:srgbClr val="FF0000"/>
                </a:solidFill>
                <a:latin typeface="HY바다M" pitchFamily="18" charset="-127"/>
                <a:ea typeface="HY바다M" pitchFamily="18" charset="-127"/>
              </a:rPr>
              <a:t>예금주</a:t>
            </a:r>
            <a:r>
              <a:rPr lang="en-US" altLang="ko-KR" sz="1600" dirty="0" smtClean="0">
                <a:solidFill>
                  <a:srgbClr val="FF0000"/>
                </a:solidFill>
                <a:latin typeface="HY바다M" pitchFamily="18" charset="-127"/>
                <a:ea typeface="HY바다M" pitchFamily="18" charset="-127"/>
              </a:rPr>
              <a:t>:</a:t>
            </a:r>
            <a:r>
              <a:rPr lang="ko-KR" altLang="en-US" sz="1600" dirty="0" smtClean="0">
                <a:solidFill>
                  <a:srgbClr val="FF0000"/>
                </a:solidFill>
                <a:latin typeface="HY바다M" pitchFamily="18" charset="-127"/>
                <a:ea typeface="HY바다M" pitchFamily="18" charset="-127"/>
              </a:rPr>
              <a:t>군산시선거관리위원회</a:t>
            </a:r>
            <a:r>
              <a:rPr lang="en-US" altLang="ko-KR" sz="1600" dirty="0" smtClean="0">
                <a:solidFill>
                  <a:srgbClr val="FF0000"/>
                </a:solidFill>
                <a:latin typeface="HY바다M" pitchFamily="18" charset="-127"/>
                <a:ea typeface="HY바다M" pitchFamily="18" charset="-127"/>
              </a:rPr>
              <a:t>)</a:t>
            </a:r>
          </a:p>
          <a:p>
            <a:endParaRPr lang="en-US" altLang="ko-KR" sz="1200" b="1" dirty="0" smtClean="0">
              <a:latin typeface="HY바다M" pitchFamily="18" charset="-127"/>
              <a:ea typeface="HY바다M" pitchFamily="18" charset="-127"/>
            </a:endParaRPr>
          </a:p>
          <a:p>
            <a:r>
              <a:rPr lang="en-US" altLang="ko-KR" sz="1300" b="1" dirty="0" smtClean="0">
                <a:latin typeface="HY바다M" pitchFamily="18" charset="-127"/>
                <a:ea typeface="HY바다M" pitchFamily="18" charset="-127"/>
              </a:rPr>
              <a:t>  </a:t>
            </a:r>
            <a:r>
              <a:rPr lang="ko-KR" altLang="en-US" sz="1300" b="1" dirty="0" smtClean="0">
                <a:latin typeface="HY바다M" pitchFamily="18" charset="-127"/>
                <a:ea typeface="HY바다M" pitchFamily="18" charset="-127"/>
              </a:rPr>
              <a:t>❍                        </a:t>
            </a:r>
            <a:r>
              <a:rPr lang="en-US" altLang="ko-KR" sz="1300" dirty="0" smtClean="0">
                <a:latin typeface="HY바다M" pitchFamily="18" charset="-127"/>
                <a:ea typeface="HY바다M" pitchFamily="18" charset="-127"/>
              </a:rPr>
              <a:t>(</a:t>
            </a:r>
            <a:r>
              <a:rPr lang="en-US" altLang="ko-KR" sz="1300" u="sng" dirty="0">
                <a:latin typeface="HY바다M" pitchFamily="18" charset="-127"/>
                <a:ea typeface="HY바다M" pitchFamily="18" charset="-127"/>
                <a:hlinkClick r:id="rId5"/>
              </a:rPr>
              <a:t>www.give.go.kr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)</a:t>
            </a:r>
            <a:endParaRPr lang="ko-KR" altLang="en-US" sz="1300" dirty="0">
              <a:latin typeface="HY바다M" pitchFamily="18" charset="-127"/>
              <a:ea typeface="HY바다M" pitchFamily="18" charset="-127"/>
            </a:endParaRPr>
          </a:p>
          <a:p>
            <a:r>
              <a:rPr lang="en-US" altLang="ko-KR" sz="1300" b="1" dirty="0" smtClean="0">
                <a:latin typeface="HY바다M" pitchFamily="18" charset="-127"/>
                <a:ea typeface="HY바다M" pitchFamily="18" charset="-127"/>
              </a:rPr>
              <a:t>    </a:t>
            </a:r>
            <a:r>
              <a:rPr lang="en-US" altLang="ko-KR" sz="1300" dirty="0" smtClean="0">
                <a:latin typeface="HY바다M" pitchFamily="18" charset="-127"/>
                <a:ea typeface="HY바다M" pitchFamily="18" charset="-127"/>
              </a:rPr>
              <a:t>-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후원회 후원금 및 선거관리위원회 기탁금 모두 가능</a:t>
            </a:r>
          </a:p>
          <a:p>
            <a:r>
              <a:rPr lang="en-US" altLang="ko-KR" sz="1300" dirty="0" smtClean="0">
                <a:latin typeface="HY바다M" pitchFamily="18" charset="-127"/>
                <a:ea typeface="HY바다M" pitchFamily="18" charset="-127"/>
              </a:rPr>
              <a:t>    -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신용카드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,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신용카드 포인트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,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계좌이체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,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휴대폰 소액결제 가능</a:t>
            </a:r>
          </a:p>
          <a:p>
            <a:r>
              <a:rPr lang="en-US" altLang="ko-KR" sz="1300" dirty="0" smtClean="0">
                <a:latin typeface="HY바다M" pitchFamily="18" charset="-127"/>
                <a:ea typeface="HY바다M" pitchFamily="18" charset="-127"/>
              </a:rPr>
              <a:t>    ※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신용카드 포인트 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: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국민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, </a:t>
            </a:r>
            <a:r>
              <a:rPr lang="ko-KR" altLang="en-US" sz="1300" dirty="0" err="1">
                <a:latin typeface="HY바다M" pitchFamily="18" charset="-127"/>
                <a:ea typeface="HY바다M" pitchFamily="18" charset="-127"/>
              </a:rPr>
              <a:t>비씨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,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농협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, </a:t>
            </a:r>
            <a:r>
              <a:rPr lang="ko-KR" altLang="en-US" sz="1300" dirty="0" err="1">
                <a:latin typeface="HY바다M" pitchFamily="18" charset="-127"/>
                <a:ea typeface="HY바다M" pitchFamily="18" charset="-127"/>
              </a:rPr>
              <a:t>롯데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,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삼성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,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신한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,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외환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,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하나</a:t>
            </a:r>
          </a:p>
          <a:p>
            <a:endParaRPr lang="en-US" altLang="ko-KR" sz="1200" b="1" dirty="0" smtClean="0">
              <a:latin typeface="HY바다M" pitchFamily="18" charset="-127"/>
              <a:ea typeface="HY바다M" pitchFamily="18" charset="-127"/>
            </a:endParaRPr>
          </a:p>
          <a:p>
            <a:r>
              <a:rPr lang="ko-KR" altLang="en-US" sz="1300" b="1" dirty="0" smtClean="0">
                <a:latin typeface="HY바다M" pitchFamily="18" charset="-127"/>
                <a:ea typeface="HY바다M" pitchFamily="18" charset="-127"/>
              </a:rPr>
              <a:t>  ❍ </a:t>
            </a:r>
            <a:r>
              <a:rPr lang="ko-KR" altLang="en-US" sz="1300" b="1" dirty="0">
                <a:latin typeface="HY바다M" pitchFamily="18" charset="-127"/>
                <a:ea typeface="HY바다M" pitchFamily="18" charset="-127"/>
              </a:rPr>
              <a:t>스마트청구서 </a:t>
            </a:r>
            <a:r>
              <a:rPr lang="en-US" altLang="ko-KR" sz="1300" b="1" dirty="0">
                <a:latin typeface="HY바다M" pitchFamily="18" charset="-127"/>
                <a:ea typeface="HY바다M" pitchFamily="18" charset="-127"/>
              </a:rPr>
              <a:t>(</a:t>
            </a:r>
            <a:r>
              <a:rPr lang="ko-KR" altLang="en-US" sz="1300" b="1" dirty="0" err="1">
                <a:latin typeface="HY바다M" pitchFamily="18" charset="-127"/>
                <a:ea typeface="HY바다M" pitchFamily="18" charset="-127"/>
              </a:rPr>
              <a:t>스마트폰</a:t>
            </a:r>
            <a:r>
              <a:rPr lang="ko-KR" altLang="en-US" sz="1300" b="1" dirty="0">
                <a:latin typeface="HY바다M" pitchFamily="18" charset="-127"/>
                <a:ea typeface="HY바다M" pitchFamily="18" charset="-127"/>
              </a:rPr>
              <a:t> 정치후원시스템</a:t>
            </a:r>
            <a:r>
              <a:rPr lang="en-US" altLang="ko-KR" sz="1300" b="1" dirty="0">
                <a:latin typeface="HY바다M" pitchFamily="18" charset="-127"/>
                <a:ea typeface="HY바다M" pitchFamily="18" charset="-127"/>
              </a:rPr>
              <a:t>) </a:t>
            </a:r>
            <a:endParaRPr lang="ko-KR" altLang="en-US" sz="1300" b="1" dirty="0">
              <a:latin typeface="HY바다M" pitchFamily="18" charset="-127"/>
              <a:ea typeface="HY바다M" pitchFamily="18" charset="-127"/>
            </a:endParaRPr>
          </a:p>
          <a:p>
            <a:r>
              <a:rPr lang="en-US" altLang="ko-KR" sz="1300" b="1" dirty="0" smtClean="0">
                <a:latin typeface="HY바다M" pitchFamily="18" charset="-127"/>
                <a:ea typeface="HY바다M" pitchFamily="18" charset="-127"/>
              </a:rPr>
              <a:t>    </a:t>
            </a:r>
            <a:r>
              <a:rPr lang="en-US" altLang="ko-KR" sz="1300" dirty="0" smtClean="0">
                <a:latin typeface="HY바다M" pitchFamily="18" charset="-127"/>
                <a:ea typeface="HY바다M" pitchFamily="18" charset="-127"/>
              </a:rPr>
              <a:t>-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선거관리위원회 기탁금만 가능</a:t>
            </a:r>
          </a:p>
          <a:p>
            <a:r>
              <a:rPr lang="en-US" altLang="ko-KR" sz="1300" dirty="0" smtClean="0">
                <a:latin typeface="HY바다M" pitchFamily="18" charset="-127"/>
                <a:ea typeface="HY바다M" pitchFamily="18" charset="-127"/>
              </a:rPr>
              <a:t>    -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신용카드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,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신용카드 포인트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,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계좌이체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,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휴대폰 소액결제 가능</a:t>
            </a:r>
          </a:p>
          <a:p>
            <a:r>
              <a:rPr lang="en-US" altLang="ko-KR" sz="1300" dirty="0" smtClean="0">
                <a:latin typeface="HY바다M" pitchFamily="18" charset="-127"/>
                <a:ea typeface="HY바다M" pitchFamily="18" charset="-127"/>
              </a:rPr>
              <a:t>    ※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신용카드 포인트 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: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삼성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,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신한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,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외환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,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하나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(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타 카드사 포인트 확장예정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)</a:t>
            </a:r>
            <a:endParaRPr lang="ko-KR" altLang="en-US" sz="1300" dirty="0">
              <a:latin typeface="HY바다M" pitchFamily="18" charset="-127"/>
              <a:ea typeface="HY바다M" pitchFamily="18" charset="-127"/>
            </a:endParaRPr>
          </a:p>
          <a:p>
            <a:r>
              <a:rPr lang="en-US" altLang="ko-KR" sz="1300" b="1" dirty="0" smtClean="0">
                <a:latin typeface="HY바다M" pitchFamily="18" charset="-127"/>
                <a:ea typeface="HY바다M" pitchFamily="18" charset="-127"/>
              </a:rPr>
              <a:t> </a:t>
            </a:r>
          </a:p>
          <a:p>
            <a:r>
              <a:rPr lang="en-US" altLang="ko-KR" sz="1300" b="1" dirty="0">
                <a:latin typeface="HY바다M" pitchFamily="18" charset="-127"/>
                <a:ea typeface="HY바다M" pitchFamily="18" charset="-127"/>
              </a:rPr>
              <a:t> </a:t>
            </a:r>
            <a:r>
              <a:rPr lang="en-US" altLang="ko-KR" sz="1300" b="1" dirty="0" smtClean="0">
                <a:latin typeface="HY바다M" pitchFamily="18" charset="-127"/>
                <a:ea typeface="HY바다M" pitchFamily="18" charset="-127"/>
              </a:rPr>
              <a:t> </a:t>
            </a:r>
            <a:r>
              <a:rPr lang="ko-KR" altLang="en-US" sz="1300" b="1" dirty="0" smtClean="0">
                <a:latin typeface="HY바다M" pitchFamily="18" charset="-127"/>
                <a:ea typeface="HY바다M" pitchFamily="18" charset="-127"/>
              </a:rPr>
              <a:t>❍ </a:t>
            </a:r>
            <a:r>
              <a:rPr lang="ko-KR" altLang="en-US" sz="1300" b="1" dirty="0">
                <a:latin typeface="HY바다M" pitchFamily="18" charset="-127"/>
                <a:ea typeface="HY바다M" pitchFamily="18" charset="-127"/>
              </a:rPr>
              <a:t>카드사 홈페이지 이용</a:t>
            </a:r>
          </a:p>
          <a:p>
            <a:r>
              <a:rPr lang="en-US" altLang="ko-KR" sz="1300" b="1" dirty="0" smtClean="0">
                <a:latin typeface="HY바다M" pitchFamily="18" charset="-127"/>
                <a:ea typeface="HY바다M" pitchFamily="18" charset="-127"/>
              </a:rPr>
              <a:t>   </a:t>
            </a:r>
            <a:r>
              <a:rPr lang="en-US" altLang="ko-KR" sz="1300" dirty="0" smtClean="0">
                <a:latin typeface="HY바다M" pitchFamily="18" charset="-127"/>
                <a:ea typeface="HY바다M" pitchFamily="18" charset="-127"/>
              </a:rPr>
              <a:t>- </a:t>
            </a:r>
            <a:r>
              <a:rPr lang="ko-KR" altLang="en-US" sz="1300" dirty="0" err="1">
                <a:latin typeface="HY바다M" pitchFamily="18" charset="-127"/>
                <a:ea typeface="HY바다M" pitchFamily="18" charset="-127"/>
              </a:rPr>
              <a:t>신한카드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 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: </a:t>
            </a:r>
            <a:r>
              <a:rPr lang="en-US" altLang="ko-KR" sz="1300" u="sng" dirty="0">
                <a:latin typeface="HY바다M" pitchFamily="18" charset="-127"/>
                <a:ea typeface="HY바다M" pitchFamily="18" charset="-127"/>
                <a:hlinkClick r:id="rId6"/>
              </a:rPr>
              <a:t>http://</a:t>
            </a:r>
            <a:r>
              <a:rPr lang="en-US" altLang="ko-KR" sz="1300" u="sng" dirty="0" smtClean="0">
                <a:latin typeface="HY바다M" pitchFamily="18" charset="-127"/>
                <a:ea typeface="HY바다M" pitchFamily="18" charset="-127"/>
                <a:hlinkClick r:id="rId6"/>
              </a:rPr>
              <a:t>arumin.shinhancard.com</a:t>
            </a:r>
            <a:endParaRPr lang="en-US" altLang="ko-KR" sz="1300" dirty="0">
              <a:latin typeface="HY바다M" pitchFamily="18" charset="-127"/>
              <a:ea typeface="HY바다M" pitchFamily="18" charset="-127"/>
            </a:endParaRPr>
          </a:p>
          <a:p>
            <a:r>
              <a:rPr lang="ko-KR" altLang="en-US" sz="1300" dirty="0" smtClean="0">
                <a:latin typeface="HY바다M" pitchFamily="18" charset="-127"/>
                <a:ea typeface="HY바다M" pitchFamily="18" charset="-127"/>
              </a:rPr>
              <a:t>   </a:t>
            </a:r>
            <a:r>
              <a:rPr lang="en-US" altLang="ko-KR" sz="1300" dirty="0" smtClean="0">
                <a:latin typeface="HY바다M" pitchFamily="18" charset="-127"/>
                <a:ea typeface="HY바다M" pitchFamily="18" charset="-127"/>
              </a:rPr>
              <a:t>- </a:t>
            </a:r>
            <a:r>
              <a:rPr lang="ko-KR" altLang="en-US" sz="1300" dirty="0" err="1" smtClean="0">
                <a:latin typeface="HY바다M" pitchFamily="18" charset="-127"/>
                <a:ea typeface="HY바다M" pitchFamily="18" charset="-127"/>
              </a:rPr>
              <a:t>롯데카드</a:t>
            </a:r>
            <a:r>
              <a:rPr lang="ko-KR" altLang="en-US" sz="1300" dirty="0" smtClean="0">
                <a:latin typeface="HY바다M" pitchFamily="18" charset="-127"/>
                <a:ea typeface="HY바다M" pitchFamily="18" charset="-127"/>
              </a:rPr>
              <a:t> 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: </a:t>
            </a:r>
            <a:r>
              <a:rPr lang="en-US" altLang="ko-KR" sz="1300" u="sng" dirty="0" smtClean="0">
                <a:latin typeface="HY바다M" pitchFamily="18" charset="-127"/>
                <a:ea typeface="HY바다M" pitchFamily="18" charset="-127"/>
                <a:hlinkClick r:id="rId7"/>
              </a:rPr>
              <a:t>www.lottecard.co.kr</a:t>
            </a:r>
            <a:endParaRPr lang="en-US" altLang="ko-KR" sz="1300" u="sng" dirty="0" smtClean="0">
              <a:latin typeface="HY바다M" pitchFamily="18" charset="-127"/>
              <a:ea typeface="HY바다M" pitchFamily="18" charset="-127"/>
            </a:endParaRPr>
          </a:p>
          <a:p>
            <a:endParaRPr lang="en-US" altLang="ko-KR" sz="1200" b="1" dirty="0"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000" b="1" dirty="0" smtClean="0">
                <a:latin typeface="HY크리스탈M" pitchFamily="18" charset="-127"/>
                <a:ea typeface="HY크리스탈M" pitchFamily="18" charset="-127"/>
              </a:rPr>
              <a:t>  </a:t>
            </a:r>
            <a:r>
              <a:rPr lang="en-US" altLang="ko-KR" b="1" dirty="0" smtClean="0">
                <a:latin typeface="HY크리스탈M" pitchFamily="18" charset="-127"/>
                <a:ea typeface="HY크리스탈M" pitchFamily="18" charset="-127"/>
              </a:rPr>
              <a:t>3. </a:t>
            </a:r>
            <a:r>
              <a:rPr lang="ko-KR" altLang="en-US" b="1" dirty="0" smtClean="0">
                <a:latin typeface="HY크리스탈M" pitchFamily="18" charset="-127"/>
                <a:ea typeface="HY크리스탈M" pitchFamily="18" charset="-127"/>
              </a:rPr>
              <a:t>세 </a:t>
            </a:r>
            <a:r>
              <a:rPr lang="ko-KR" altLang="en-US" b="1" dirty="0">
                <a:latin typeface="HY크리스탈M" pitchFamily="18" charset="-127"/>
                <a:ea typeface="HY크리스탈M" pitchFamily="18" charset="-127"/>
              </a:rPr>
              <a:t>제 혜 </a:t>
            </a:r>
            <a:r>
              <a:rPr lang="ko-KR" altLang="en-US" b="1" dirty="0" smtClean="0">
                <a:latin typeface="HY크리스탈M" pitchFamily="18" charset="-127"/>
                <a:ea typeface="HY크리스탈M" pitchFamily="18" charset="-127"/>
              </a:rPr>
              <a:t>택</a:t>
            </a:r>
            <a:endParaRPr lang="en-US" altLang="ko-KR" b="1" dirty="0" smtClean="0">
              <a:latin typeface="HY크리스탈M" pitchFamily="18" charset="-127"/>
              <a:ea typeface="HY크리스탈M" pitchFamily="18" charset="-127"/>
            </a:endParaRPr>
          </a:p>
          <a:p>
            <a:endParaRPr lang="en-US" altLang="ko-KR" sz="12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300" dirty="0" smtClean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1300" b="1" dirty="0" smtClean="0">
                <a:latin typeface="HY바다M" pitchFamily="18" charset="-127"/>
                <a:ea typeface="HY바다M" pitchFamily="18" charset="-127"/>
              </a:rPr>
              <a:t>❍ </a:t>
            </a:r>
            <a:r>
              <a:rPr lang="ko-KR" altLang="en-US" sz="1300" b="1" dirty="0">
                <a:latin typeface="HY바다M" pitchFamily="18" charset="-127"/>
                <a:ea typeface="HY바다M" pitchFamily="18" charset="-127"/>
              </a:rPr>
              <a:t>최고 </a:t>
            </a:r>
            <a:r>
              <a:rPr lang="en-US" altLang="ko-KR" sz="1300" b="1" dirty="0">
                <a:latin typeface="HY바다M" pitchFamily="18" charset="-127"/>
                <a:ea typeface="HY바다M" pitchFamily="18" charset="-127"/>
              </a:rPr>
              <a:t>10</a:t>
            </a:r>
            <a:r>
              <a:rPr lang="ko-KR" altLang="en-US" sz="1300" b="1" dirty="0">
                <a:latin typeface="HY바다M" pitchFamily="18" charset="-127"/>
                <a:ea typeface="HY바다M" pitchFamily="18" charset="-127"/>
              </a:rPr>
              <a:t>만원까지 전액 세액공제</a:t>
            </a:r>
            <a:r>
              <a:rPr lang="en-US" altLang="ko-KR" sz="1300" b="1" dirty="0">
                <a:latin typeface="HY바다M" pitchFamily="18" charset="-127"/>
                <a:ea typeface="HY바다M" pitchFamily="18" charset="-127"/>
              </a:rPr>
              <a:t>, </a:t>
            </a:r>
            <a:r>
              <a:rPr lang="ko-KR" altLang="en-US" sz="1300" b="1" dirty="0">
                <a:latin typeface="HY바다M" pitchFamily="18" charset="-127"/>
                <a:ea typeface="HY바다M" pitchFamily="18" charset="-127"/>
              </a:rPr>
              <a:t>초과금액은 비율에 따라 공제</a:t>
            </a:r>
          </a:p>
          <a:p>
            <a:r>
              <a:rPr lang="ko-KR" altLang="en-US" sz="1300" b="1" dirty="0" smtClean="0">
                <a:latin typeface="HY바다M" pitchFamily="18" charset="-127"/>
                <a:ea typeface="HY바다M" pitchFamily="18" charset="-127"/>
              </a:rPr>
              <a:t>    </a:t>
            </a:r>
            <a:r>
              <a:rPr lang="ko-KR" altLang="en-US" sz="1300" dirty="0" smtClean="0">
                <a:latin typeface="HY바다M" pitchFamily="18" charset="-127"/>
                <a:ea typeface="HY바다M" pitchFamily="18" charset="-127"/>
              </a:rPr>
              <a:t>➡ 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2014. 1. 1.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개정된 조세특례제한법 제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76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조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(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덧붙임 참조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)</a:t>
            </a:r>
            <a:endParaRPr lang="ko-KR" altLang="en-US" sz="1300" dirty="0">
              <a:latin typeface="HY바다M" pitchFamily="18" charset="-127"/>
              <a:ea typeface="HY바다M" pitchFamily="18" charset="-127"/>
            </a:endParaRPr>
          </a:p>
          <a:p>
            <a:r>
              <a:rPr lang="ko-KR" altLang="en-US" sz="1300" dirty="0" smtClean="0">
                <a:latin typeface="HY바다M" pitchFamily="18" charset="-127"/>
                <a:ea typeface="HY바다M" pitchFamily="18" charset="-127"/>
              </a:rPr>
              <a:t>    ➡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개정취지 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: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종전 소득공제 제도에서 같은 금액에 소득공제를 하더라도 </a:t>
            </a:r>
            <a:r>
              <a:rPr lang="ko-KR" altLang="en-US" sz="1300" dirty="0" err="1" smtClean="0">
                <a:latin typeface="HY바다M" pitchFamily="18" charset="-127"/>
                <a:ea typeface="HY바다M" pitchFamily="18" charset="-127"/>
              </a:rPr>
              <a:t>소득수</a:t>
            </a:r>
            <a:r>
              <a:rPr lang="ko-KR" altLang="en-US" sz="1300" dirty="0" smtClean="0">
                <a:latin typeface="HY바다M" pitchFamily="18" charset="-127"/>
                <a:ea typeface="HY바다M" pitchFamily="18" charset="-127"/>
              </a:rPr>
              <a:t>    </a:t>
            </a:r>
            <a:endParaRPr lang="en-US" altLang="ko-KR" sz="1300" dirty="0" smtClean="0">
              <a:latin typeface="HY바다M" pitchFamily="18" charset="-127"/>
              <a:ea typeface="HY바다M" pitchFamily="18" charset="-127"/>
            </a:endParaRPr>
          </a:p>
          <a:p>
            <a:r>
              <a:rPr lang="en-US" altLang="ko-KR" sz="1300" dirty="0" smtClean="0">
                <a:latin typeface="HY바다M" pitchFamily="18" charset="-127"/>
                <a:ea typeface="HY바다M" pitchFamily="18" charset="-127"/>
              </a:rPr>
              <a:t>       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준에 따라 혜택차이가 발생하는 문제점을 해소하고 과세형평성을 </a:t>
            </a:r>
            <a:r>
              <a:rPr lang="ko-KR" altLang="en-US" sz="1300" dirty="0" smtClean="0">
                <a:latin typeface="HY바다M" pitchFamily="18" charset="-127"/>
                <a:ea typeface="HY바다M" pitchFamily="18" charset="-127"/>
              </a:rPr>
              <a:t>제고하고자</a:t>
            </a:r>
            <a:endParaRPr lang="en-US" altLang="ko-KR" sz="1300" dirty="0" smtClean="0">
              <a:latin typeface="HY바다M" pitchFamily="18" charset="-127"/>
              <a:ea typeface="HY바다M" pitchFamily="18" charset="-127"/>
            </a:endParaRPr>
          </a:p>
          <a:p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 </a:t>
            </a:r>
            <a:r>
              <a:rPr lang="en-US" altLang="ko-KR" sz="1300" dirty="0" smtClean="0">
                <a:latin typeface="HY바다M" pitchFamily="18" charset="-127"/>
                <a:ea typeface="HY바다M" pitchFamily="18" charset="-127"/>
              </a:rPr>
              <a:t>      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소득공제 제도를 세액공제 제도로 전환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(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정치자금 </a:t>
            </a:r>
            <a:r>
              <a:rPr lang="ko-KR" altLang="en-US" sz="1300" dirty="0" err="1">
                <a:latin typeface="HY바다M" pitchFamily="18" charset="-127"/>
                <a:ea typeface="HY바다M" pitchFamily="18" charset="-127"/>
              </a:rPr>
              <a:t>기부액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 면세규정 개정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)</a:t>
            </a:r>
            <a:endParaRPr lang="ko-KR" altLang="en-US" sz="1300" dirty="0">
              <a:latin typeface="HY바다M" pitchFamily="18" charset="-127"/>
              <a:ea typeface="HY바다M" pitchFamily="18" charset="-127"/>
            </a:endParaRPr>
          </a:p>
          <a:p>
            <a:endParaRPr lang="en-US" altLang="ko-KR" sz="1200" b="1" dirty="0">
              <a:latin typeface="HY바다M" pitchFamily="18" charset="-127"/>
              <a:ea typeface="HY바다M" pitchFamily="18" charset="-127"/>
            </a:endParaRPr>
          </a:p>
          <a:p>
            <a:r>
              <a:rPr lang="en-US" altLang="ko-KR" sz="1300" b="1" dirty="0">
                <a:latin typeface="HY바다M" pitchFamily="18" charset="-127"/>
                <a:ea typeface="HY바다M" pitchFamily="18" charset="-127"/>
              </a:rPr>
              <a:t> </a:t>
            </a:r>
            <a:r>
              <a:rPr lang="ko-KR" altLang="en-US" sz="1300" b="1" dirty="0" smtClean="0">
                <a:latin typeface="HY바다M" pitchFamily="18" charset="-127"/>
                <a:ea typeface="HY바다M" pitchFamily="18" charset="-127"/>
              </a:rPr>
              <a:t>❍ 후원회 후원금은 </a:t>
            </a:r>
            <a:r>
              <a:rPr lang="ko-KR" altLang="en-US" sz="1300" b="1" dirty="0" err="1" smtClean="0">
                <a:latin typeface="HY바다M" pitchFamily="18" charset="-127"/>
                <a:ea typeface="HY바다M" pitchFamily="18" charset="-127"/>
              </a:rPr>
              <a:t>발행받은</a:t>
            </a:r>
            <a:r>
              <a:rPr lang="ko-KR" altLang="en-US" sz="1300" b="1" dirty="0" smtClean="0">
                <a:latin typeface="HY바다M" pitchFamily="18" charset="-127"/>
                <a:ea typeface="HY바다M" pitchFamily="18" charset="-127"/>
              </a:rPr>
              <a:t> 정치자금영수증으로 증빙하며</a:t>
            </a:r>
            <a:r>
              <a:rPr lang="en-US" altLang="ko-KR" sz="1300" b="1" dirty="0" smtClean="0">
                <a:latin typeface="HY바다M" pitchFamily="18" charset="-127"/>
                <a:ea typeface="HY바다M" pitchFamily="18" charset="-127"/>
              </a:rPr>
              <a:t>, </a:t>
            </a:r>
            <a:r>
              <a:rPr lang="ko-KR" altLang="en-US" sz="1300" b="1" dirty="0" smtClean="0">
                <a:latin typeface="HY바다M" pitchFamily="18" charset="-127"/>
                <a:ea typeface="HY바다M" pitchFamily="18" charset="-127"/>
              </a:rPr>
              <a:t>기탁금의 경우 국세청     </a:t>
            </a:r>
            <a:endParaRPr lang="en-US" altLang="ko-KR" sz="1300" b="1" dirty="0" smtClean="0">
              <a:latin typeface="HY바다M" pitchFamily="18" charset="-127"/>
              <a:ea typeface="HY바다M" pitchFamily="18" charset="-127"/>
            </a:endParaRPr>
          </a:p>
          <a:p>
            <a:r>
              <a:rPr lang="en-US" altLang="ko-KR" sz="1300" b="1" dirty="0" smtClean="0">
                <a:latin typeface="HY바다M" pitchFamily="18" charset="-127"/>
                <a:ea typeface="HY바다M" pitchFamily="18" charset="-127"/>
              </a:rPr>
              <a:t>     </a:t>
            </a:r>
            <a:r>
              <a:rPr lang="ko-KR" altLang="en-US" sz="1300" b="1" dirty="0" err="1">
                <a:latin typeface="HY바다M" pitchFamily="18" charset="-127"/>
                <a:ea typeface="HY바다M" pitchFamily="18" charset="-127"/>
              </a:rPr>
              <a:t>연말정산간소화서비스에서</a:t>
            </a:r>
            <a:r>
              <a:rPr lang="ko-KR" altLang="en-US" sz="1300" b="1" dirty="0">
                <a:latin typeface="HY바다M" pitchFamily="18" charset="-127"/>
                <a:ea typeface="HY바다M" pitchFamily="18" charset="-127"/>
              </a:rPr>
              <a:t> </a:t>
            </a:r>
            <a:r>
              <a:rPr lang="ko-KR" altLang="en-US" sz="1300" b="1" dirty="0" err="1">
                <a:latin typeface="HY바다M" pitchFamily="18" charset="-127"/>
                <a:ea typeface="HY바다M" pitchFamily="18" charset="-127"/>
              </a:rPr>
              <a:t>조회가능함</a:t>
            </a:r>
            <a:endParaRPr lang="ko-KR" altLang="en-US" sz="1300" b="1" dirty="0">
              <a:latin typeface="HY바다M" pitchFamily="18" charset="-127"/>
              <a:ea typeface="HY바다M" pitchFamily="18" charset="-127"/>
            </a:endParaRPr>
          </a:p>
          <a:p>
            <a:r>
              <a:rPr lang="en-US" altLang="ko-KR" sz="1300" dirty="0" smtClean="0">
                <a:latin typeface="HY바다M" pitchFamily="18" charset="-127"/>
                <a:ea typeface="HY바다M" pitchFamily="18" charset="-127"/>
              </a:rPr>
              <a:t> ※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정치후원금센터 </a:t>
            </a:r>
            <a:r>
              <a:rPr lang="ko-KR" altLang="en-US" sz="1300" dirty="0" err="1">
                <a:latin typeface="HY바다M" pitchFamily="18" charset="-127"/>
                <a:ea typeface="HY바다M" pitchFamily="18" charset="-127"/>
              </a:rPr>
              <a:t>이용시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 기부내역조회</a:t>
            </a:r>
            <a:r>
              <a:rPr lang="en-US" altLang="ko-KR" sz="1300" dirty="0">
                <a:latin typeface="HY바다M" pitchFamily="18" charset="-127"/>
                <a:ea typeface="HY바다M" pitchFamily="18" charset="-127"/>
              </a:rPr>
              <a:t>,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영수증 </a:t>
            </a:r>
            <a:r>
              <a:rPr lang="ko-KR" altLang="en-US" sz="1300" dirty="0" err="1">
                <a:latin typeface="HY바다M" pitchFamily="18" charset="-127"/>
                <a:ea typeface="HY바다M" pitchFamily="18" charset="-127"/>
              </a:rPr>
              <a:t>상시출력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 가능</a:t>
            </a:r>
          </a:p>
          <a:p>
            <a:r>
              <a:rPr lang="en-US" altLang="ko-KR" sz="1300" dirty="0" smtClean="0">
                <a:latin typeface="HY바다M" pitchFamily="18" charset="-127"/>
                <a:ea typeface="HY바다M" pitchFamily="18" charset="-127"/>
              </a:rPr>
              <a:t> ※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후원회 직접 후원시 해당 후원회에서 정치후원금센터에 등록한 경우에만 </a:t>
            </a:r>
            <a:r>
              <a:rPr lang="ko-KR" altLang="en-US" sz="1300" dirty="0" smtClean="0">
                <a:latin typeface="HY바다M" pitchFamily="18" charset="-127"/>
                <a:ea typeface="HY바다M" pitchFamily="18" charset="-127"/>
              </a:rPr>
              <a:t>기부    </a:t>
            </a:r>
            <a:endParaRPr lang="en-US" altLang="ko-KR" sz="1300" dirty="0" smtClean="0">
              <a:latin typeface="HY바다M" pitchFamily="18" charset="-127"/>
              <a:ea typeface="HY바다M" pitchFamily="18" charset="-127"/>
            </a:endParaRPr>
          </a:p>
          <a:p>
            <a:r>
              <a:rPr lang="en-US" altLang="ko-KR" sz="1300" dirty="0" smtClean="0">
                <a:latin typeface="HY바다M" pitchFamily="18" charset="-127"/>
                <a:ea typeface="HY바다M" pitchFamily="18" charset="-127"/>
              </a:rPr>
              <a:t>     </a:t>
            </a:r>
            <a:r>
              <a:rPr lang="ko-KR" altLang="en-US" sz="1300" dirty="0" smtClean="0">
                <a:latin typeface="HY바다M" pitchFamily="18" charset="-127"/>
                <a:ea typeface="HY바다M" pitchFamily="18" charset="-127"/>
              </a:rPr>
              <a:t>내역 </a:t>
            </a:r>
            <a:r>
              <a:rPr lang="ko-KR" altLang="en-US" sz="1300" dirty="0">
                <a:latin typeface="HY바다M" pitchFamily="18" charset="-127"/>
                <a:ea typeface="HY바다M" pitchFamily="18" charset="-127"/>
              </a:rPr>
              <a:t>조회 및 영수증 출력 가능</a:t>
            </a:r>
          </a:p>
          <a:p>
            <a:endParaRPr lang="ko-KR" altLang="en-US" sz="1000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79739" y="140206"/>
            <a:ext cx="4698522" cy="552061"/>
          </a:xfrm>
        </p:spPr>
        <p:txBody>
          <a:bodyPr/>
          <a:lstStyle/>
          <a:p>
            <a:r>
              <a:rPr lang="ko-KR" altLang="en-US" sz="2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HY헤드라인M" pitchFamily="18" charset="-127"/>
                <a:ea typeface="HY헤드라인M" pitchFamily="18" charset="-127"/>
              </a:rPr>
              <a:t>정치후원금 </a:t>
            </a:r>
            <a:r>
              <a:rPr lang="ko-KR" altLang="en-US" sz="2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HY헤드라인M" pitchFamily="18" charset="-127"/>
                <a:ea typeface="HY헤드라인M" pitchFamily="18" charset="-127"/>
              </a:rPr>
              <a:t>기탁 제도 안내</a:t>
            </a:r>
            <a:endParaRPr lang="ko-KR" altLang="en-US" sz="2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  <a:p>
            <a:endParaRPr lang="ko-KR" altLang="en-US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2664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ko-KR" dirty="0" smtClean="0"/>
              <a:t> </a:t>
            </a:r>
            <a:endParaRPr lang="ko-KR" alt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28670" y="3357554"/>
            <a:ext cx="1152128" cy="372491"/>
          </a:xfrm>
          <a:prstGeom prst="rect">
            <a:avLst/>
          </a:prstGeom>
        </p:spPr>
      </p:pic>
      <p:pic>
        <p:nvPicPr>
          <p:cNvPr id="5" name="Picture 2" descr="\\유희정\scan\홍보마당\선관위 이미지\군산시 선거관리위원회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82864" y="8802508"/>
            <a:ext cx="1809750" cy="314325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201556" y="8767048"/>
            <a:ext cx="2819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Tel. (063) 466-8471</a:t>
            </a:r>
            <a:endParaRPr lang="ko-KR" altLang="en-US" b="1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298</Words>
  <Application>Microsoft Office PowerPoint</Application>
  <PresentationFormat>화면 슬라이드 쇼(4:3)</PresentationFormat>
  <Paragraphs>42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군산시선관위</dc:creator>
  <cp:lastModifiedBy>User Computer</cp:lastModifiedBy>
  <cp:revision>23</cp:revision>
  <dcterms:created xsi:type="dcterms:W3CDTF">2014-09-29T01:51:00Z</dcterms:created>
  <dcterms:modified xsi:type="dcterms:W3CDTF">2014-09-29T09:06:33Z</dcterms:modified>
</cp:coreProperties>
</file>