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9" r:id="rId2"/>
    <p:sldId id="334" r:id="rId3"/>
    <p:sldId id="332" r:id="rId4"/>
    <p:sldId id="340" r:id="rId5"/>
    <p:sldId id="322" r:id="rId6"/>
    <p:sldId id="341" r:id="rId7"/>
    <p:sldId id="324" r:id="rId8"/>
    <p:sldId id="342" r:id="rId9"/>
    <p:sldId id="343" r:id="rId10"/>
    <p:sldId id="344" r:id="rId11"/>
    <p:sldId id="345" r:id="rId12"/>
    <p:sldId id="346" r:id="rId13"/>
  </p:sldIdLst>
  <p:sldSz cx="9144000" cy="5715000" type="screen16x1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2950"/>
    <a:srgbClr val="FFC91D"/>
    <a:srgbClr val="8B72AA"/>
    <a:srgbClr val="63C1C1"/>
    <a:srgbClr val="8497B0"/>
    <a:srgbClr val="88725B"/>
    <a:srgbClr val="FFFB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6005" autoAdjust="0"/>
  </p:normalViewPr>
  <p:slideViewPr>
    <p:cSldViewPr>
      <p:cViewPr varScale="1">
        <p:scale>
          <a:sx n="133" d="100"/>
          <a:sy n="133" d="100"/>
        </p:scale>
        <p:origin x="1386" y="12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F5128-4248-4811-BA21-3E9F3F4C97C1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A63C9-F254-4A79-A765-754927304A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15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A63C9-F254-4A79-A765-754927304AC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393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A63C9-F254-4A79-A765-754927304AC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5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8660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601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453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6703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8259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675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387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739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9748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462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585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A1E45-F48D-4BC2-A16F-6E3644A02004}" type="datetimeFigureOut">
              <a:rPr lang="ko-KR" altLang="en-US" smtClean="0"/>
              <a:t>2019-12-18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F5DA6-CB54-4A6F-9FD9-1ABB0053A1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187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jpeg"/><Relationship Id="rId5" Type="http://schemas.openxmlformats.org/officeDocument/2006/relationships/image" Target="../media/image4.png"/><Relationship Id="rId10" Type="http://schemas.openxmlformats.org/officeDocument/2006/relationships/hyperlink" Target="http://www.google.co.kr/url?sa=i&amp;rct=j&amp;q=&amp;esrc=s&amp;frm=1&amp;source=images&amp;cd=&amp;cad=rja&amp;uact=8&amp;ved=0CAcQjRxqFQoTCL_v05OrxccCFWUqpgodgd4ORw&amp;url=http://kr.newtopic.org/%ED%99%94%EC%A0%9C/%EC%A0%84%EB%9D%BC%EB%B6%81%EB%8F%84/&amp;ei=f_PcVf-zAeXUmAWBvbu4BA&amp;psig=AFQjCNE3H-N_XsOBgqHeivmuzForHgeNRg&amp;ust=1440629961739345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eg"/><Relationship Id="rId11" Type="http://schemas.openxmlformats.org/officeDocument/2006/relationships/image" Target="../media/image44.png"/><Relationship Id="rId5" Type="http://schemas.openxmlformats.org/officeDocument/2006/relationships/image" Target="../media/image57.jpeg"/><Relationship Id="rId10" Type="http://schemas.openxmlformats.org/officeDocument/2006/relationships/image" Target="../media/image35.pn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35.pn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11" Type="http://schemas.openxmlformats.org/officeDocument/2006/relationships/image" Target="../media/image44.pn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Relationship Id="rId1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6.pn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11" Type="http://schemas.openxmlformats.org/officeDocument/2006/relationships/image" Target="../media/image44.png"/><Relationship Id="rId5" Type="http://schemas.openxmlformats.org/officeDocument/2006/relationships/image" Target="../media/image39.jpeg"/><Relationship Id="rId10" Type="http://schemas.openxmlformats.org/officeDocument/2006/relationships/image" Target="../media/image35.pn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9848" y="1017297"/>
            <a:ext cx="8820472" cy="4538953"/>
          </a:xfrm>
          <a:prstGeom prst="rect">
            <a:avLst/>
          </a:prstGeom>
          <a:gradFill flip="none" rotWithShape="1">
            <a:gsLst>
              <a:gs pos="42000">
                <a:schemeClr val="bg1">
                  <a:lumMod val="98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095" tIns="47547" rIns="95095" bIns="47547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사다리꼴 4"/>
          <p:cNvSpPr/>
          <p:nvPr/>
        </p:nvSpPr>
        <p:spPr>
          <a:xfrm>
            <a:off x="169848" y="160019"/>
            <a:ext cx="8820472" cy="857278"/>
          </a:xfrm>
          <a:prstGeom prst="trapezoid">
            <a:avLst/>
          </a:prstGeom>
          <a:solidFill>
            <a:srgbClr val="74849D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095" tIns="47547" rIns="95095" bIns="47547"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5371" y="2643211"/>
            <a:ext cx="2173376" cy="265300"/>
          </a:xfrm>
          <a:prstGeom prst="rect">
            <a:avLst/>
          </a:prstGeom>
          <a:noFill/>
        </p:spPr>
        <p:txBody>
          <a:bodyPr wrap="square" lIns="95095" tIns="47547" rIns="95095" bIns="47547" rtlCol="0">
            <a:spAutoFit/>
          </a:bodyPr>
          <a:lstStyle/>
          <a:p>
            <a:r>
              <a:rPr lang="en-US" altLang="ko-KR" sz="1100" dirty="0">
                <a:solidFill>
                  <a:srgbClr val="74849D"/>
                </a:solidFill>
                <a:latin typeface="Adobe Fan Heiti Std B" pitchFamily="34" charset="-128"/>
                <a:ea typeface="Adobe Fan Heiti Std B" pitchFamily="34" charset="-128"/>
              </a:rPr>
              <a:t>INTRODUCE OF </a:t>
            </a:r>
            <a:r>
              <a:rPr lang="en-US" altLang="ko-KR" sz="1100" dirty="0" smtClean="0">
                <a:solidFill>
                  <a:srgbClr val="74849D"/>
                </a:solidFill>
                <a:latin typeface="Adobe Fan Heiti Std B" pitchFamily="34" charset="-128"/>
                <a:ea typeface="Adobe Fan Heiti Std B" pitchFamily="34" charset="-128"/>
              </a:rPr>
              <a:t>THE </a:t>
            </a:r>
            <a:r>
              <a:rPr lang="en-US" altLang="ko-KR" sz="1100" dirty="0">
                <a:solidFill>
                  <a:srgbClr val="74849D"/>
                </a:solidFill>
                <a:latin typeface="Adobe Fan Heiti Std B" pitchFamily="34" charset="-128"/>
                <a:ea typeface="Adobe Fan Heiti Std B" pitchFamily="34" charset="-128"/>
              </a:rPr>
              <a:t>CENTER</a:t>
            </a:r>
            <a:endParaRPr lang="ko-KR" altLang="en-US" sz="1100" dirty="0">
              <a:solidFill>
                <a:srgbClr val="74849D"/>
              </a:solidFill>
              <a:latin typeface="Adobe Fan Heiti Std B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4888" y="1497350"/>
            <a:ext cx="7141488" cy="1142463"/>
          </a:xfrm>
          <a:prstGeom prst="rect">
            <a:avLst/>
          </a:prstGeom>
          <a:noFill/>
        </p:spPr>
        <p:txBody>
          <a:bodyPr wrap="square" lIns="95095" tIns="47547" rIns="95095" bIns="47547" rtlCol="0">
            <a:spAutoFit/>
          </a:bodyPr>
          <a:lstStyle/>
          <a:p>
            <a:r>
              <a:rPr lang="en-US" altLang="ko-KR" sz="3400" b="1" dirty="0" smtClean="0">
                <a:solidFill>
                  <a:srgbClr val="44546A"/>
                </a:solidFill>
                <a:latin typeface="Adobe Fan Heiti Std B" pitchFamily="34" charset="-128"/>
              </a:rPr>
              <a:t>2020</a:t>
            </a:r>
            <a:r>
              <a:rPr lang="ko-KR" altLang="en-US" sz="3400" b="1" dirty="0" smtClean="0">
                <a:solidFill>
                  <a:srgbClr val="44546A"/>
                </a:solidFill>
                <a:latin typeface="Adobe Fan Heiti Std B" pitchFamily="34" charset="-128"/>
              </a:rPr>
              <a:t>년 전북금연지원센터</a:t>
            </a:r>
            <a:endParaRPr lang="en-US" altLang="ko-KR" sz="3400" b="1" dirty="0" smtClean="0">
              <a:solidFill>
                <a:srgbClr val="44546A"/>
              </a:solidFill>
              <a:latin typeface="Adobe Fan Heiti Std B" pitchFamily="34" charset="-128"/>
            </a:endParaRPr>
          </a:p>
          <a:p>
            <a:r>
              <a:rPr lang="ko-KR" altLang="en-US" sz="3400" b="1" dirty="0" smtClean="0">
                <a:solidFill>
                  <a:srgbClr val="44546A"/>
                </a:solidFill>
                <a:latin typeface="Adobe Fan Heiti Std B" pitchFamily="34" charset="-128"/>
              </a:rPr>
              <a:t>금연캠프 안내</a:t>
            </a:r>
            <a:endParaRPr lang="ko-KR" altLang="en-US" sz="3400" b="1" dirty="0">
              <a:solidFill>
                <a:srgbClr val="44546A"/>
              </a:solidFill>
              <a:latin typeface="Adobe Fan Heiti Std B" pitchFamily="34" charset="-128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86128" y="3005273"/>
            <a:ext cx="1656184" cy="291143"/>
            <a:chOff x="4176000" y="2175750"/>
            <a:chExt cx="1578120" cy="251984"/>
          </a:xfrm>
        </p:grpSpPr>
        <p:pic>
          <p:nvPicPr>
            <p:cNvPr id="9" name="Picture 2" descr="H:\블로그\20151017\1445101013_Html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000" y="2175750"/>
              <a:ext cx="251984" cy="251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H:\블로그\20151017\1445101031_Calculato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48" y="2175750"/>
              <a:ext cx="251984" cy="251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:\블로그\20151017\1445101037_Report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4128" y="2175750"/>
              <a:ext cx="251984" cy="251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5" descr="H:\블로그\20151017\1445101020_Toy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2136" y="2175750"/>
              <a:ext cx="251984" cy="251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307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228"/>
          <a:stretch/>
        </p:blipFill>
        <p:spPr>
          <a:xfrm>
            <a:off x="5223699" y="2785491"/>
            <a:ext cx="3864769" cy="2897759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14"/>
          <a:stretch/>
        </p:blipFill>
        <p:spPr>
          <a:xfrm>
            <a:off x="6575225" y="4584972"/>
            <a:ext cx="260930" cy="28987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14"/>
          <a:stretch/>
        </p:blipFill>
        <p:spPr>
          <a:xfrm>
            <a:off x="6998899" y="3072563"/>
            <a:ext cx="260930" cy="28987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997" y="4923932"/>
            <a:ext cx="1080000" cy="33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" descr="http://cfs12.tistory.com/image/14/tistory/2008/12/08/12/50/493c997119602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29" b="18843"/>
          <a:stretch/>
        </p:blipFill>
        <p:spPr bwMode="auto">
          <a:xfrm>
            <a:off x="2930576" y="4923931"/>
            <a:ext cx="1080000" cy="34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7" descr="C:\Users\user\AppData\Local\Microsoft\Windows\Temporary Internet Files\Content.IE5\9IB04QKI\병원로고.PNG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945" y="4932858"/>
            <a:ext cx="1210989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3" descr="C:\Users\user\Desktop\호연\BI\★ 보건복지부 상징변경\보건복지부_국_좌우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96"/>
          <a:stretch/>
        </p:blipFill>
        <p:spPr bwMode="auto">
          <a:xfrm>
            <a:off x="606543" y="4947032"/>
            <a:ext cx="1080000" cy="311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4B4541"/>
                </a:solidFill>
              </a:rPr>
              <a:t>2018</a:t>
            </a:r>
            <a:r>
              <a:rPr lang="ko-KR" altLang="en-US" sz="2000" b="1" dirty="0">
                <a:solidFill>
                  <a:srgbClr val="4B4541"/>
                </a:solidFill>
              </a:rPr>
              <a:t>년 주요업무실적 </a:t>
            </a:r>
            <a:r>
              <a:rPr lang="en-US" altLang="ko-KR" sz="2000" b="1" dirty="0">
                <a:solidFill>
                  <a:srgbClr val="4B4541"/>
                </a:solidFill>
              </a:rPr>
              <a:t>(</a:t>
            </a:r>
            <a:r>
              <a:rPr lang="ko-KR" altLang="en-US" sz="2000" b="1" dirty="0">
                <a:solidFill>
                  <a:srgbClr val="4B4541"/>
                </a:solidFill>
              </a:rPr>
              <a:t>전문캠프 </a:t>
            </a:r>
            <a:r>
              <a:rPr lang="en-US" altLang="ko-KR" sz="2000" b="1" dirty="0">
                <a:solidFill>
                  <a:srgbClr val="4B4541"/>
                </a:solidFill>
              </a:rPr>
              <a:t>3</a:t>
            </a:r>
            <a:r>
              <a:rPr lang="ko-KR" altLang="en-US" sz="2000" b="1" dirty="0">
                <a:solidFill>
                  <a:srgbClr val="4B4541"/>
                </a:solidFill>
              </a:rPr>
              <a:t>일차</a:t>
            </a:r>
            <a:r>
              <a:rPr lang="en-US" altLang="ko-KR" sz="2000" b="1" dirty="0">
                <a:solidFill>
                  <a:srgbClr val="4B4541"/>
                </a:solidFill>
              </a:rPr>
              <a:t>)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952550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200257" y="1202567"/>
            <a:ext cx="1678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치과검진 및 스케일링</a:t>
            </a:r>
          </a:p>
        </p:txBody>
      </p:sp>
      <p:cxnSp>
        <p:nvCxnSpPr>
          <p:cNvPr id="59" name="직선 화살표 연결선 58"/>
          <p:cNvCxnSpPr/>
          <p:nvPr/>
        </p:nvCxnSpPr>
        <p:spPr>
          <a:xfrm flipV="1">
            <a:off x="4115858" y="1353664"/>
            <a:ext cx="1021366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5247391" y="1069777"/>
            <a:ext cx="1116011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/>
              <a:t>금연교육②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900" b="1" dirty="0"/>
              <a:t>(</a:t>
            </a:r>
            <a:r>
              <a:rPr lang="ko-KR" altLang="en-US" sz="900" b="1" dirty="0"/>
              <a:t>흡연과 심장질환</a:t>
            </a:r>
            <a:r>
              <a:rPr lang="en-US" altLang="ko-KR" sz="900" b="1" dirty="0"/>
              <a:t>)</a:t>
            </a:r>
            <a:endParaRPr lang="ko-KR" altLang="en-US" sz="900" b="1" dirty="0"/>
          </a:p>
        </p:txBody>
      </p:sp>
      <p:sp>
        <p:nvSpPr>
          <p:cNvPr id="63" name="직사각형 62"/>
          <p:cNvSpPr/>
          <p:nvPr/>
        </p:nvSpPr>
        <p:spPr>
          <a:xfrm>
            <a:off x="7474660" y="3508196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박물관 탐방</a:t>
            </a:r>
            <a:endParaRPr lang="ko-KR" altLang="en-US" sz="1200" b="1" dirty="0"/>
          </a:p>
        </p:txBody>
      </p:sp>
      <p:cxnSp>
        <p:nvCxnSpPr>
          <p:cNvPr id="64" name="직선 화살표 연결선 63"/>
          <p:cNvCxnSpPr/>
          <p:nvPr/>
        </p:nvCxnSpPr>
        <p:spPr>
          <a:xfrm flipH="1">
            <a:off x="7983540" y="2971397"/>
            <a:ext cx="4693" cy="4070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flipH="1">
            <a:off x="6220828" y="3678357"/>
            <a:ext cx="943460" cy="1438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직사각형 66"/>
          <p:cNvSpPr/>
          <p:nvPr/>
        </p:nvSpPr>
        <p:spPr>
          <a:xfrm>
            <a:off x="4124814" y="3518926"/>
            <a:ext cx="15600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신체활동②</a:t>
            </a:r>
            <a:r>
              <a:rPr lang="en-US" altLang="ko-KR" sz="1000" b="1" dirty="0"/>
              <a:t>(</a:t>
            </a:r>
            <a:r>
              <a:rPr lang="ko-KR" altLang="en-US" sz="1000" b="1" dirty="0" err="1"/>
              <a:t>힐링요가</a:t>
            </a:r>
            <a:r>
              <a:rPr lang="en-US" altLang="ko-KR" sz="1000" b="1" dirty="0"/>
              <a:t>)</a:t>
            </a:r>
            <a:endParaRPr lang="ko-KR" altLang="en-US" sz="1000" b="1" dirty="0"/>
          </a:p>
        </p:txBody>
      </p:sp>
      <p:cxnSp>
        <p:nvCxnSpPr>
          <p:cNvPr id="69" name="직선 화살표 연결선 68"/>
          <p:cNvCxnSpPr/>
          <p:nvPr/>
        </p:nvCxnSpPr>
        <p:spPr>
          <a:xfrm flipH="1">
            <a:off x="2745258" y="3678357"/>
            <a:ext cx="861008" cy="112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7" name="그림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90" y="1661394"/>
            <a:ext cx="1953609" cy="13024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1" name="_x280339024" descr="EMB000019ccb54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529" y="1653188"/>
            <a:ext cx="1942790" cy="13106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6362" y="1653188"/>
            <a:ext cx="1965919" cy="1310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540" y="1668650"/>
            <a:ext cx="1942725" cy="12951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1" name="직선 화살표 연결선 80"/>
          <p:cNvCxnSpPr/>
          <p:nvPr/>
        </p:nvCxnSpPr>
        <p:spPr>
          <a:xfrm>
            <a:off x="6363402" y="1353665"/>
            <a:ext cx="951887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직사각형 81"/>
          <p:cNvSpPr/>
          <p:nvPr/>
        </p:nvSpPr>
        <p:spPr>
          <a:xfrm>
            <a:off x="7607792" y="1202565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역사강의</a:t>
            </a:r>
            <a:endParaRPr lang="ko-KR" altLang="en-US" sz="1200" b="1" dirty="0"/>
          </a:p>
        </p:txBody>
      </p:sp>
      <p:pic>
        <p:nvPicPr>
          <p:cNvPr id="83" name="_x28377354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5336" y="3995817"/>
            <a:ext cx="1962002" cy="130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_x283771624" descr="EMB000019ccb53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644" y="4005506"/>
            <a:ext cx="1938638" cy="13083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2" descr="L:\전북금연지원센터\0.정리\2-1.금연캠프_전문치료형\전문치료형 금연캠프\5차(03.20.~24.)\DSC_868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672" y="4004443"/>
            <a:ext cx="1973163" cy="13154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_x2837716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9006" y="4010235"/>
            <a:ext cx="1966253" cy="13108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직사각형 86"/>
          <p:cNvSpPr/>
          <p:nvPr/>
        </p:nvSpPr>
        <p:spPr>
          <a:xfrm>
            <a:off x="1187624" y="3551109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그룹심리상담③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6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4B4541"/>
                </a:solidFill>
              </a:rPr>
              <a:t>(</a:t>
            </a:r>
            <a:r>
              <a:rPr lang="ko-KR" altLang="en-US" sz="2000" b="1" dirty="0">
                <a:solidFill>
                  <a:srgbClr val="4B4541"/>
                </a:solidFill>
              </a:rPr>
              <a:t>전문캠프 </a:t>
            </a:r>
            <a:r>
              <a:rPr lang="en-US" altLang="ko-KR" sz="2000" b="1" dirty="0">
                <a:solidFill>
                  <a:srgbClr val="4B4541"/>
                </a:solidFill>
              </a:rPr>
              <a:t>4</a:t>
            </a:r>
            <a:r>
              <a:rPr lang="ko-KR" altLang="en-US" sz="2000" b="1" dirty="0">
                <a:solidFill>
                  <a:srgbClr val="4B4541"/>
                </a:solidFill>
              </a:rPr>
              <a:t>일차</a:t>
            </a:r>
            <a:r>
              <a:rPr lang="en-US" altLang="ko-KR" sz="2000" b="1" dirty="0">
                <a:solidFill>
                  <a:srgbClr val="4B4541"/>
                </a:solidFill>
              </a:rPr>
              <a:t>)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952550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472550" y="1219817"/>
            <a:ext cx="8547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아침 회진</a:t>
            </a:r>
            <a:endParaRPr lang="ko-KR" altLang="en-US" sz="1200" b="1" dirty="0"/>
          </a:p>
        </p:txBody>
      </p:sp>
      <p:cxnSp>
        <p:nvCxnSpPr>
          <p:cNvPr id="59" name="직선 화살표 연결선 58"/>
          <p:cNvCxnSpPr/>
          <p:nvPr/>
        </p:nvCxnSpPr>
        <p:spPr>
          <a:xfrm flipV="1">
            <a:off x="2417272" y="1358318"/>
            <a:ext cx="858584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3539466" y="1080026"/>
            <a:ext cx="1000595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/>
              <a:t>금연교육③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900" b="1" dirty="0"/>
              <a:t>(</a:t>
            </a:r>
            <a:r>
              <a:rPr lang="ko-KR" altLang="en-US" sz="900" b="1" dirty="0"/>
              <a:t>흡연과 폐질환</a:t>
            </a:r>
            <a:r>
              <a:rPr lang="en-US" altLang="ko-KR" sz="900" b="1" dirty="0"/>
              <a:t>)</a:t>
            </a:r>
            <a:endParaRPr lang="ko-KR" altLang="en-US" sz="900" b="1" dirty="0"/>
          </a:p>
        </p:txBody>
      </p:sp>
      <p:sp>
        <p:nvSpPr>
          <p:cNvPr id="63" name="직사각형 62"/>
          <p:cNvSpPr/>
          <p:nvPr/>
        </p:nvSpPr>
        <p:spPr>
          <a:xfrm>
            <a:off x="7328018" y="3508196"/>
            <a:ext cx="1470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동맥경화검사 설명</a:t>
            </a:r>
          </a:p>
        </p:txBody>
      </p:sp>
      <p:cxnSp>
        <p:nvCxnSpPr>
          <p:cNvPr id="64" name="직선 화살표 연결선 63"/>
          <p:cNvCxnSpPr/>
          <p:nvPr/>
        </p:nvCxnSpPr>
        <p:spPr>
          <a:xfrm flipH="1">
            <a:off x="7983540" y="2971397"/>
            <a:ext cx="4693" cy="4070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flipH="1">
            <a:off x="6421973" y="3647326"/>
            <a:ext cx="74231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직사각형 66"/>
          <p:cNvSpPr/>
          <p:nvPr/>
        </p:nvSpPr>
        <p:spPr>
          <a:xfrm>
            <a:off x="5346085" y="3484545"/>
            <a:ext cx="95410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신체활동③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1000" b="1" dirty="0"/>
              <a:t>(</a:t>
            </a:r>
            <a:r>
              <a:rPr lang="ko-KR" altLang="en-US" sz="900" b="1" dirty="0" err="1"/>
              <a:t>덤벨</a:t>
            </a:r>
            <a:r>
              <a:rPr lang="en-US" altLang="ko-KR" sz="1000" b="1" dirty="0"/>
              <a:t>)</a:t>
            </a:r>
            <a:endParaRPr lang="ko-KR" altLang="en-US" sz="1000" b="1" dirty="0"/>
          </a:p>
        </p:txBody>
      </p:sp>
      <p:cxnSp>
        <p:nvCxnSpPr>
          <p:cNvPr id="69" name="직선 화살표 연결선 68"/>
          <p:cNvCxnSpPr/>
          <p:nvPr/>
        </p:nvCxnSpPr>
        <p:spPr>
          <a:xfrm flipH="1">
            <a:off x="2463780" y="3700859"/>
            <a:ext cx="66806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직선 화살표 연결선 80"/>
          <p:cNvCxnSpPr/>
          <p:nvPr/>
        </p:nvCxnSpPr>
        <p:spPr>
          <a:xfrm>
            <a:off x="6563815" y="1353665"/>
            <a:ext cx="951887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직사각형 81"/>
          <p:cNvSpPr/>
          <p:nvPr/>
        </p:nvSpPr>
        <p:spPr>
          <a:xfrm>
            <a:off x="7607792" y="120256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동맥경화검사</a:t>
            </a:r>
          </a:p>
        </p:txBody>
      </p:sp>
      <p:pic>
        <p:nvPicPr>
          <p:cNvPr id="86" name="_x2837716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9006" y="4010235"/>
            <a:ext cx="1966253" cy="13108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직사각형 86"/>
          <p:cNvSpPr/>
          <p:nvPr/>
        </p:nvSpPr>
        <p:spPr>
          <a:xfrm>
            <a:off x="1187624" y="3551109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그룹심리상담④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026" y="1661286"/>
            <a:ext cx="1953771" cy="13025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0356" y="1665849"/>
            <a:ext cx="1937227" cy="12914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5372" y="1661286"/>
            <a:ext cx="1974162" cy="1316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1" name="직사각형 50"/>
          <p:cNvSpPr/>
          <p:nvPr/>
        </p:nvSpPr>
        <p:spPr>
          <a:xfrm>
            <a:off x="5494025" y="1208632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err="1"/>
              <a:t>캘리그라피</a:t>
            </a:r>
            <a:endParaRPr lang="ko-KR" altLang="en-US" sz="1200" b="1" dirty="0"/>
          </a:p>
        </p:txBody>
      </p:sp>
      <p:cxnSp>
        <p:nvCxnSpPr>
          <p:cNvPr id="52" name="직선 화살표 연결선 51"/>
          <p:cNvCxnSpPr/>
          <p:nvPr/>
        </p:nvCxnSpPr>
        <p:spPr>
          <a:xfrm>
            <a:off x="4626541" y="1354142"/>
            <a:ext cx="797929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그림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89" y="1665849"/>
            <a:ext cx="1972050" cy="13146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07616" y="3990772"/>
            <a:ext cx="1984674" cy="13231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5" name="_x2837712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9559" y="3990772"/>
            <a:ext cx="1984673" cy="13231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4284" y="3990772"/>
            <a:ext cx="1984673" cy="13231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8" name="직사각형 57"/>
          <p:cNvSpPr/>
          <p:nvPr/>
        </p:nvSpPr>
        <p:spPr>
          <a:xfrm>
            <a:off x="3253396" y="3539857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금연영상시청</a:t>
            </a:r>
            <a:endParaRPr lang="ko-KR" altLang="en-US" sz="1200" b="1" dirty="0"/>
          </a:p>
        </p:txBody>
      </p:sp>
      <p:cxnSp>
        <p:nvCxnSpPr>
          <p:cNvPr id="66" name="직선 화살표 연결선 65"/>
          <p:cNvCxnSpPr/>
          <p:nvPr/>
        </p:nvCxnSpPr>
        <p:spPr>
          <a:xfrm flipH="1" flipV="1">
            <a:off x="4499993" y="3672485"/>
            <a:ext cx="664112" cy="287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pic>
        <p:nvPicPr>
          <p:cNvPr id="48" name="그림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313" y="4280263"/>
            <a:ext cx="404957" cy="394833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792" y="2380014"/>
            <a:ext cx="202478" cy="19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0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4B4541"/>
                </a:solidFill>
              </a:rPr>
              <a:t>(</a:t>
            </a:r>
            <a:r>
              <a:rPr lang="ko-KR" altLang="en-US" sz="2000" b="1" dirty="0">
                <a:solidFill>
                  <a:srgbClr val="4B4541"/>
                </a:solidFill>
              </a:rPr>
              <a:t>전문캠프 </a:t>
            </a:r>
            <a:r>
              <a:rPr lang="en-US" altLang="ko-KR" sz="2000" b="1" dirty="0">
                <a:solidFill>
                  <a:srgbClr val="4B4541"/>
                </a:solidFill>
              </a:rPr>
              <a:t>5</a:t>
            </a:r>
            <a:r>
              <a:rPr lang="ko-KR" altLang="en-US" sz="2000" b="1" dirty="0">
                <a:solidFill>
                  <a:srgbClr val="4B4541"/>
                </a:solidFill>
              </a:rPr>
              <a:t>일차</a:t>
            </a:r>
            <a:r>
              <a:rPr lang="en-US" altLang="ko-KR" sz="2000" b="1" dirty="0">
                <a:solidFill>
                  <a:srgbClr val="4B4541"/>
                </a:solidFill>
              </a:rPr>
              <a:t>)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952550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472550" y="1219817"/>
            <a:ext cx="7629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/>
              <a:t>CO </a:t>
            </a:r>
            <a:r>
              <a:rPr lang="ko-KR" altLang="en-US" sz="1200" b="1" dirty="0"/>
              <a:t>평가</a:t>
            </a:r>
          </a:p>
        </p:txBody>
      </p:sp>
      <p:cxnSp>
        <p:nvCxnSpPr>
          <p:cNvPr id="59" name="직선 화살표 연결선 58"/>
          <p:cNvCxnSpPr/>
          <p:nvPr/>
        </p:nvCxnSpPr>
        <p:spPr>
          <a:xfrm flipV="1">
            <a:off x="2417272" y="1358318"/>
            <a:ext cx="858584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3562710" y="1080026"/>
            <a:ext cx="954107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/>
              <a:t>금연교육⑤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900" b="1" dirty="0"/>
              <a:t>(</a:t>
            </a:r>
            <a:r>
              <a:rPr lang="ko-KR" altLang="en-US" sz="900" b="1" dirty="0"/>
              <a:t>금연유지하기</a:t>
            </a:r>
            <a:r>
              <a:rPr lang="en-US" altLang="ko-KR" sz="900" b="1" dirty="0"/>
              <a:t>)</a:t>
            </a:r>
            <a:endParaRPr lang="ko-KR" altLang="en-US" sz="900" b="1" dirty="0"/>
          </a:p>
        </p:txBody>
      </p:sp>
      <p:sp>
        <p:nvSpPr>
          <p:cNvPr id="63" name="직사각형 62"/>
          <p:cNvSpPr/>
          <p:nvPr/>
        </p:nvSpPr>
        <p:spPr>
          <a:xfrm>
            <a:off x="7328018" y="3508196"/>
            <a:ext cx="13708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나에게 쓰는 편지</a:t>
            </a:r>
          </a:p>
        </p:txBody>
      </p:sp>
      <p:cxnSp>
        <p:nvCxnSpPr>
          <p:cNvPr id="64" name="직선 화살표 연결선 63"/>
          <p:cNvCxnSpPr/>
          <p:nvPr/>
        </p:nvCxnSpPr>
        <p:spPr>
          <a:xfrm flipH="1">
            <a:off x="7983540" y="2971397"/>
            <a:ext cx="4693" cy="4070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flipH="1">
            <a:off x="6421973" y="3647326"/>
            <a:ext cx="74231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 flipH="1">
            <a:off x="2463780" y="3700859"/>
            <a:ext cx="66806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직선 화살표 연결선 80"/>
          <p:cNvCxnSpPr/>
          <p:nvPr/>
        </p:nvCxnSpPr>
        <p:spPr>
          <a:xfrm>
            <a:off x="6563815" y="1353665"/>
            <a:ext cx="951887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직사각형 81"/>
          <p:cNvSpPr/>
          <p:nvPr/>
        </p:nvSpPr>
        <p:spPr>
          <a:xfrm>
            <a:off x="7607792" y="1202565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err="1"/>
              <a:t>평가회</a:t>
            </a:r>
            <a:endParaRPr lang="ko-KR" altLang="en-US" sz="1200" b="1" dirty="0"/>
          </a:p>
        </p:txBody>
      </p:sp>
      <p:sp>
        <p:nvSpPr>
          <p:cNvPr id="87" name="직사각형 86"/>
          <p:cNvSpPr/>
          <p:nvPr/>
        </p:nvSpPr>
        <p:spPr>
          <a:xfrm>
            <a:off x="1133124" y="3551109"/>
            <a:ext cx="13708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점심식사 후 </a:t>
            </a:r>
            <a:r>
              <a:rPr lang="ko-KR" altLang="en-US" sz="1200" b="1" dirty="0" err="1"/>
              <a:t>퇴소</a:t>
            </a:r>
            <a:endParaRPr lang="ko-KR" altLang="en-US" sz="1200" b="1" dirty="0"/>
          </a:p>
        </p:txBody>
      </p:sp>
      <p:sp>
        <p:nvSpPr>
          <p:cNvPr id="51" name="직사각형 50"/>
          <p:cNvSpPr/>
          <p:nvPr/>
        </p:nvSpPr>
        <p:spPr>
          <a:xfrm>
            <a:off x="5459188" y="1080026"/>
            <a:ext cx="1162498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/>
              <a:t>건강검진 결과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900" b="1" dirty="0"/>
              <a:t>(</a:t>
            </a:r>
            <a:r>
              <a:rPr lang="ko-KR" altLang="en-US" sz="900" b="1" dirty="0"/>
              <a:t>설명 및 상담</a:t>
            </a:r>
            <a:r>
              <a:rPr lang="en-US" altLang="ko-KR" sz="900" b="1" dirty="0"/>
              <a:t>)</a:t>
            </a:r>
            <a:endParaRPr lang="ko-KR" altLang="en-US" sz="900" b="1" dirty="0"/>
          </a:p>
        </p:txBody>
      </p:sp>
      <p:cxnSp>
        <p:nvCxnSpPr>
          <p:cNvPr id="52" name="직선 화살표 연결선 51"/>
          <p:cNvCxnSpPr/>
          <p:nvPr/>
        </p:nvCxnSpPr>
        <p:spPr>
          <a:xfrm>
            <a:off x="4626541" y="1354142"/>
            <a:ext cx="797929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5474300" y="3528457"/>
            <a:ext cx="7008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err="1"/>
              <a:t>수료식</a:t>
            </a:r>
            <a:r>
              <a:rPr lang="ko-KR" altLang="en-US" sz="1200" b="1" dirty="0"/>
              <a:t> </a:t>
            </a: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90" y="1665848"/>
            <a:ext cx="1937230" cy="12914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903" y="1655919"/>
            <a:ext cx="1952122" cy="13014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600" y="1650751"/>
            <a:ext cx="1980971" cy="1320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616" y="1650750"/>
            <a:ext cx="1959874" cy="13065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617" y="3990771"/>
            <a:ext cx="1984675" cy="132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4467" y="4013884"/>
            <a:ext cx="1972579" cy="13150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7903" y="4013884"/>
            <a:ext cx="1960777" cy="13071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3" name="직선 화살표 연결선 72"/>
          <p:cNvCxnSpPr/>
          <p:nvPr/>
        </p:nvCxnSpPr>
        <p:spPr>
          <a:xfrm flipH="1">
            <a:off x="4572108" y="3689608"/>
            <a:ext cx="66806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직사각형 74"/>
          <p:cNvSpPr/>
          <p:nvPr/>
        </p:nvSpPr>
        <p:spPr>
          <a:xfrm>
            <a:off x="3399312" y="3542357"/>
            <a:ext cx="8547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기념촬영 </a:t>
            </a:r>
            <a:endParaRPr lang="ko-KR" altLang="en-US" sz="1200" b="1" dirty="0"/>
          </a:p>
        </p:txBody>
      </p:sp>
      <p:pic>
        <p:nvPicPr>
          <p:cNvPr id="76" name="Picture 2" descr="L:\전북금연지원센터\0.정리\2-1.금연캠프_전문치료형\전문치료형 금연캠프\2016년 전문치료형캠프(1-10차)\2016-06-27~07-01 전문치료형 6차\DSC_081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42" y="4000154"/>
            <a:ext cx="1983538" cy="132235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pic>
        <p:nvPicPr>
          <p:cNvPr id="48" name="그림 4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902" y="2368834"/>
            <a:ext cx="202478" cy="197416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300" y="1969419"/>
            <a:ext cx="350416" cy="341656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166" y="4239374"/>
            <a:ext cx="404957" cy="394833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33" y="4284973"/>
            <a:ext cx="270261" cy="263504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844" y="4365209"/>
            <a:ext cx="202478" cy="19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0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 smtClean="0">
                <a:solidFill>
                  <a:srgbClr val="4B4541"/>
                </a:solidFill>
              </a:rPr>
              <a:t>전문치료형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 캠프 절차</a:t>
            </a:r>
            <a:endParaRPr lang="en-US" altLang="ko-KR" sz="2000" b="1" dirty="0">
              <a:solidFill>
                <a:srgbClr val="4B4541"/>
              </a:solidFill>
            </a:endParaRPr>
          </a:p>
        </p:txBody>
      </p:sp>
      <p:cxnSp>
        <p:nvCxnSpPr>
          <p:cNvPr id="25" name="Straight Connector 67"/>
          <p:cNvCxnSpPr/>
          <p:nvPr/>
        </p:nvCxnSpPr>
        <p:spPr>
          <a:xfrm>
            <a:off x="4029899" y="2675289"/>
            <a:ext cx="2814887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67"/>
          <p:cNvCxnSpPr/>
          <p:nvPr/>
        </p:nvCxnSpPr>
        <p:spPr>
          <a:xfrm>
            <a:off x="5427410" y="2672324"/>
            <a:ext cx="211486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4"/>
          <p:cNvCxnSpPr/>
          <p:nvPr/>
        </p:nvCxnSpPr>
        <p:spPr>
          <a:xfrm>
            <a:off x="2337632" y="2674902"/>
            <a:ext cx="211486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9"/>
          <p:cNvSpPr/>
          <p:nvPr/>
        </p:nvSpPr>
        <p:spPr>
          <a:xfrm>
            <a:off x="5132299" y="2047668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sp>
        <p:nvSpPr>
          <p:cNvPr id="29" name="Oval 22"/>
          <p:cNvSpPr/>
          <p:nvPr/>
        </p:nvSpPr>
        <p:spPr>
          <a:xfrm>
            <a:off x="1883378" y="2047668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sp>
        <p:nvSpPr>
          <p:cNvPr id="37" name="Oval 23"/>
          <p:cNvSpPr/>
          <p:nvPr/>
        </p:nvSpPr>
        <p:spPr>
          <a:xfrm>
            <a:off x="3517860" y="2047668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sp>
        <p:nvSpPr>
          <p:cNvPr id="38" name="Oval 28"/>
          <p:cNvSpPr/>
          <p:nvPr/>
        </p:nvSpPr>
        <p:spPr>
          <a:xfrm>
            <a:off x="6766781" y="2047668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cxnSp>
        <p:nvCxnSpPr>
          <p:cNvPr id="50" name="Straight Connector 80"/>
          <p:cNvCxnSpPr/>
          <p:nvPr/>
        </p:nvCxnSpPr>
        <p:spPr>
          <a:xfrm flipV="1">
            <a:off x="2462309" y="1722471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81"/>
          <p:cNvCxnSpPr/>
          <p:nvPr/>
        </p:nvCxnSpPr>
        <p:spPr>
          <a:xfrm flipV="1">
            <a:off x="4079474" y="1722471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82"/>
          <p:cNvCxnSpPr/>
          <p:nvPr/>
        </p:nvCxnSpPr>
        <p:spPr>
          <a:xfrm flipV="1">
            <a:off x="5696870" y="1723116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83"/>
          <p:cNvCxnSpPr/>
          <p:nvPr/>
        </p:nvCxnSpPr>
        <p:spPr>
          <a:xfrm flipV="1">
            <a:off x="7291564" y="1722471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67"/>
          <p:cNvCxnSpPr/>
          <p:nvPr/>
        </p:nvCxnSpPr>
        <p:spPr>
          <a:xfrm>
            <a:off x="4107333" y="4817364"/>
            <a:ext cx="2814887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67"/>
          <p:cNvCxnSpPr/>
          <p:nvPr/>
        </p:nvCxnSpPr>
        <p:spPr>
          <a:xfrm>
            <a:off x="5504844" y="4814399"/>
            <a:ext cx="211486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4"/>
          <p:cNvCxnSpPr/>
          <p:nvPr/>
        </p:nvCxnSpPr>
        <p:spPr>
          <a:xfrm>
            <a:off x="2415066" y="4816977"/>
            <a:ext cx="2114866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29"/>
          <p:cNvSpPr/>
          <p:nvPr/>
        </p:nvSpPr>
        <p:spPr>
          <a:xfrm>
            <a:off x="5209733" y="4189743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sp>
        <p:nvSpPr>
          <p:cNvPr id="62" name="Oval 22"/>
          <p:cNvSpPr/>
          <p:nvPr/>
        </p:nvSpPr>
        <p:spPr>
          <a:xfrm>
            <a:off x="1960812" y="4189743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sp>
        <p:nvSpPr>
          <p:cNvPr id="63" name="Oval 23"/>
          <p:cNvSpPr/>
          <p:nvPr/>
        </p:nvSpPr>
        <p:spPr>
          <a:xfrm>
            <a:off x="3595294" y="4189743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sp>
        <p:nvSpPr>
          <p:cNvPr id="64" name="Oval 28"/>
          <p:cNvSpPr/>
          <p:nvPr/>
        </p:nvSpPr>
        <p:spPr>
          <a:xfrm>
            <a:off x="6844215" y="4189743"/>
            <a:ext cx="1129142" cy="104402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 sz="700"/>
          </a:p>
        </p:txBody>
      </p:sp>
      <p:cxnSp>
        <p:nvCxnSpPr>
          <p:cNvPr id="69" name="Straight Connector 80"/>
          <p:cNvCxnSpPr/>
          <p:nvPr/>
        </p:nvCxnSpPr>
        <p:spPr>
          <a:xfrm flipV="1">
            <a:off x="2511625" y="3869907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81"/>
          <p:cNvCxnSpPr/>
          <p:nvPr/>
        </p:nvCxnSpPr>
        <p:spPr>
          <a:xfrm flipV="1">
            <a:off x="4107333" y="3903594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82"/>
          <p:cNvCxnSpPr/>
          <p:nvPr/>
        </p:nvCxnSpPr>
        <p:spPr>
          <a:xfrm flipV="1">
            <a:off x="5777625" y="3887642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83"/>
          <p:cNvCxnSpPr/>
          <p:nvPr/>
        </p:nvCxnSpPr>
        <p:spPr>
          <a:xfrm flipV="1">
            <a:off x="7391983" y="3905377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직사각형 76"/>
          <p:cNvSpPr/>
          <p:nvPr/>
        </p:nvSpPr>
        <p:spPr>
          <a:xfrm>
            <a:off x="1534292" y="1199490"/>
            <a:ext cx="2254678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4B4541"/>
                </a:solidFill>
              </a:rPr>
              <a:t>01.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금연캠프</a:t>
            </a:r>
            <a:r>
              <a:rPr lang="en-US" altLang="ko-KR" sz="1200" b="1" dirty="0" smtClean="0">
                <a:solidFill>
                  <a:srgbClr val="4B4541"/>
                </a:solidFill>
              </a:rPr>
              <a:t>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계획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276558" y="1261451"/>
            <a:ext cx="22546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4B4541"/>
                </a:solidFill>
              </a:rPr>
              <a:t>02.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대상자 모집 </a:t>
            </a:r>
            <a:endParaRPr lang="en-US" altLang="ko-KR" sz="1200" b="1" dirty="0" smtClean="0">
              <a:solidFill>
                <a:srgbClr val="4B4541"/>
              </a:solidFill>
            </a:endParaRPr>
          </a:p>
          <a:p>
            <a:r>
              <a:rPr lang="en-US" altLang="ko-KR" sz="1200" b="1" dirty="0">
                <a:solidFill>
                  <a:srgbClr val="4B4541"/>
                </a:solidFill>
              </a:rPr>
              <a:t> </a:t>
            </a:r>
            <a:r>
              <a:rPr lang="en-US" altLang="ko-KR" sz="1200" b="1" dirty="0" smtClean="0">
                <a:solidFill>
                  <a:srgbClr val="4B4541"/>
                </a:solidFill>
              </a:rPr>
              <a:t>     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및 선정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5036886" y="1189870"/>
            <a:ext cx="2254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4B4541"/>
                </a:solidFill>
              </a:rPr>
              <a:t>03.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사전준비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6491612" y="1198108"/>
            <a:ext cx="2254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4B4541"/>
                </a:solidFill>
              </a:rPr>
              <a:t>04.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참가자 안내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1475656" y="3403947"/>
            <a:ext cx="22546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4B4541"/>
                </a:solidFill>
              </a:rPr>
              <a:t>05.  </a:t>
            </a:r>
            <a:r>
              <a:rPr lang="ko-KR" altLang="en-US" sz="1200" b="1" dirty="0" err="1" smtClean="0">
                <a:solidFill>
                  <a:srgbClr val="4B4541"/>
                </a:solidFill>
              </a:rPr>
              <a:t>전문치료형</a:t>
            </a:r>
            <a:endParaRPr lang="en-US" altLang="ko-KR" sz="1200" b="1" dirty="0" smtClean="0">
              <a:solidFill>
                <a:srgbClr val="4B4541"/>
              </a:solidFill>
            </a:endParaRPr>
          </a:p>
          <a:p>
            <a:r>
              <a:rPr lang="ko-KR" altLang="en-US" sz="1200" b="1" dirty="0" smtClean="0">
                <a:solidFill>
                  <a:srgbClr val="4B4541"/>
                </a:solidFill>
              </a:rPr>
              <a:t>    금연캠프 진행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3395268" y="3408242"/>
            <a:ext cx="22546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4B4541"/>
                </a:solidFill>
              </a:rPr>
              <a:t>06.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사후관리 </a:t>
            </a:r>
            <a:endParaRPr lang="en-US" altLang="ko-KR" sz="1200" b="1" dirty="0" smtClean="0">
              <a:solidFill>
                <a:srgbClr val="4B4541"/>
              </a:solidFill>
            </a:endParaRPr>
          </a:p>
          <a:p>
            <a:r>
              <a:rPr lang="ko-KR" altLang="en-US" sz="1200" b="1" dirty="0" smtClean="0">
                <a:solidFill>
                  <a:srgbClr val="4B4541"/>
                </a:solidFill>
              </a:rPr>
              <a:t>     방법안내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4978250" y="3394327"/>
            <a:ext cx="22546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4B4541"/>
                </a:solidFill>
              </a:rPr>
              <a:t>07.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사후관리진행</a:t>
            </a:r>
            <a:endParaRPr lang="en-US" altLang="ko-KR" sz="1200" b="1" dirty="0" smtClean="0">
              <a:solidFill>
                <a:srgbClr val="4B4541"/>
              </a:solidFill>
            </a:endParaRPr>
          </a:p>
          <a:p>
            <a:r>
              <a:rPr lang="en-US" altLang="ko-KR" sz="1200" b="1" dirty="0">
                <a:solidFill>
                  <a:srgbClr val="4B4541"/>
                </a:solidFill>
              </a:rPr>
              <a:t> </a:t>
            </a:r>
            <a:r>
              <a:rPr lang="en-US" altLang="ko-KR" sz="1200" b="1" dirty="0" smtClean="0">
                <a:solidFill>
                  <a:srgbClr val="4B4541"/>
                </a:solidFill>
              </a:rPr>
              <a:t>   (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금연유지확인</a:t>
            </a:r>
            <a:r>
              <a:rPr lang="en-US" altLang="ko-KR" sz="1200" b="1" dirty="0" smtClean="0">
                <a:solidFill>
                  <a:srgbClr val="4B4541"/>
                </a:solidFill>
              </a:rPr>
              <a:t>)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6563620" y="3402565"/>
            <a:ext cx="22546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solidFill>
                  <a:srgbClr val="4B4541"/>
                </a:solidFill>
              </a:rPr>
              <a:t>08.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인센티브제공</a:t>
            </a:r>
            <a:endParaRPr lang="en-US" altLang="ko-KR" sz="1200" b="1" dirty="0" smtClean="0">
              <a:solidFill>
                <a:srgbClr val="4B4541"/>
              </a:solidFill>
            </a:endParaRPr>
          </a:p>
          <a:p>
            <a:r>
              <a:rPr lang="en-US" altLang="ko-KR" sz="1200" b="1" dirty="0">
                <a:solidFill>
                  <a:srgbClr val="4B4541"/>
                </a:solidFill>
              </a:rPr>
              <a:t> </a:t>
            </a:r>
            <a:r>
              <a:rPr lang="en-US" altLang="ko-KR" sz="1200" b="1" dirty="0" smtClean="0">
                <a:solidFill>
                  <a:srgbClr val="4B4541"/>
                </a:solidFill>
              </a:rPr>
              <a:t>     </a:t>
            </a:r>
            <a:r>
              <a:rPr lang="ko-KR" altLang="en-US" sz="1200" b="1" dirty="0" smtClean="0">
                <a:solidFill>
                  <a:srgbClr val="4B4541"/>
                </a:solidFill>
              </a:rPr>
              <a:t>후 종결</a:t>
            </a:r>
            <a:endParaRPr lang="en-US" altLang="ko-KR" sz="1200" b="1" dirty="0">
              <a:solidFill>
                <a:srgbClr val="4B4541"/>
              </a:solidFill>
            </a:endParaRPr>
          </a:p>
        </p:txBody>
      </p:sp>
      <p:pic>
        <p:nvPicPr>
          <p:cNvPr id="1026" name="Picture 2" descr="C:\Users\user\Downloads\pl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955" y="2243778"/>
            <a:ext cx="659942" cy="65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grou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77" y="2245786"/>
            <a:ext cx="694865" cy="69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phone-ca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697" y="2262882"/>
            <a:ext cx="621733" cy="62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ownloads\approv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67" y="2279931"/>
            <a:ext cx="626573" cy="62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wnloads\guid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22" y="4374404"/>
            <a:ext cx="742785" cy="74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wnloads\educati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731" y="4370851"/>
            <a:ext cx="694512" cy="69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wnloads\communicati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922" y="4357429"/>
            <a:ext cx="687407" cy="68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wnloads\giftbox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058" y="4374404"/>
            <a:ext cx="653455" cy="65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947604" y="412121"/>
            <a:ext cx="45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01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1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 smtClean="0">
                <a:solidFill>
                  <a:srgbClr val="4B4541"/>
                </a:solidFill>
              </a:rPr>
              <a:t>전문치료형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 캠프 개요</a:t>
            </a:r>
            <a:endParaRPr lang="en-US" altLang="ko-KR" sz="2000" b="1" dirty="0">
              <a:solidFill>
                <a:srgbClr val="4B4541"/>
              </a:solidFill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158817" y="897623"/>
            <a:ext cx="7661655" cy="2952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u"/>
            </a:pP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목 적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 marL="0" lvl="1" algn="just">
              <a:lnSpc>
                <a:spcPct val="150000"/>
              </a:lnSpc>
              <a:buClr>
                <a:schemeClr val="tx1"/>
              </a:buClr>
            </a:pP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스스로의 의지만으로는 금연성공이 어려운 중증･고도 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흡연자와 시급하게 금연해야 할 필요가 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있는 급 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･만성질환을 가진 흡연자를 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대상으로 금단현상이 잘 발생하는 시기에 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의료기관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내 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합숙을 통한 체계적인 </a:t>
            </a:r>
            <a:r>
              <a:rPr lang="ko-KR" altLang="en-US" sz="1100" b="1" dirty="0" err="1">
                <a:solidFill>
                  <a:schemeClr val="tx1"/>
                </a:solidFill>
                <a:latin typeface="+mn-ea"/>
              </a:rPr>
              <a:t>전문치료형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 금연지원서비스를 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제공함으로써 금연성공률을 향상시킴</a:t>
            </a:r>
            <a:endParaRPr lang="en-US" altLang="ko-KR" sz="1100" b="1" dirty="0" smtClean="0">
              <a:solidFill>
                <a:schemeClr val="tx1"/>
              </a:solidFill>
              <a:latin typeface="+mn-ea"/>
            </a:endParaRPr>
          </a:p>
          <a:p>
            <a:pPr marL="342900" indent="-342900" algn="just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u"/>
            </a:pPr>
            <a:r>
              <a:rPr lang="ko-KR" altLang="en-US" sz="1400" b="1" dirty="0" smtClean="0">
                <a:solidFill>
                  <a:schemeClr val="tx1"/>
                </a:solidFill>
                <a:latin typeface="+mn-ea"/>
              </a:rPr>
              <a:t>대상자 선정기준 </a:t>
            </a:r>
            <a:r>
              <a:rPr lang="en-US" altLang="ko-KR" sz="14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+mn-ea"/>
              </a:rPr>
              <a:t>차수 당 </a:t>
            </a:r>
            <a:r>
              <a:rPr lang="en-US" altLang="ko-KR" sz="1400" b="1" dirty="0" smtClean="0">
                <a:solidFill>
                  <a:schemeClr val="tx1"/>
                </a:solidFill>
                <a:latin typeface="+mn-ea"/>
              </a:rPr>
              <a:t>14</a:t>
            </a:r>
            <a:r>
              <a:rPr lang="ko-KR" altLang="en-US" sz="1400" b="1" dirty="0" smtClean="0">
                <a:solidFill>
                  <a:schemeClr val="tx1"/>
                </a:solidFill>
                <a:latin typeface="+mn-ea"/>
              </a:rPr>
              <a:t>명 선착순</a:t>
            </a:r>
            <a:r>
              <a:rPr lang="en-US" altLang="ko-KR" sz="1400" b="1" dirty="0" smtClean="0">
                <a:solidFill>
                  <a:schemeClr val="tx1"/>
                </a:solidFill>
                <a:latin typeface="+mn-ea"/>
              </a:rPr>
              <a:t>)</a:t>
            </a:r>
          </a:p>
          <a:p>
            <a:pPr marL="447675" lvl="2" indent="-265113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20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갑년 이상의 </a:t>
            </a:r>
            <a:r>
              <a:rPr lang="ko-KR" altLang="en-US" sz="1100" b="1" dirty="0" err="1">
                <a:solidFill>
                  <a:schemeClr val="tx1"/>
                </a:solidFill>
                <a:latin typeface="+mn-ea"/>
              </a:rPr>
              <a:t>흡연력이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 있고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,  2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회 이상 금연실패 경험자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보건소금연클리닉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금연상담전화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b="1" dirty="0" err="1">
                <a:solidFill>
                  <a:schemeClr val="tx1"/>
                </a:solidFill>
                <a:latin typeface="+mn-ea"/>
              </a:rPr>
              <a:t>병의원금연치료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 등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)</a:t>
            </a:r>
            <a:endParaRPr lang="en-US" altLang="ko-KR" sz="1100" b="1" dirty="0">
              <a:solidFill>
                <a:srgbClr val="FF0000"/>
              </a:solidFill>
              <a:latin typeface="+mn-ea"/>
            </a:endParaRPr>
          </a:p>
          <a:p>
            <a:pPr marL="447675" lvl="2" indent="-265113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흡연관련 질병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폐암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후두암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심근경색증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협심증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뇌졸중 등</a:t>
            </a:r>
            <a:r>
              <a:rPr lang="en-US" altLang="ko-KR" sz="1100" b="1" dirty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sz="1100" b="1" dirty="0">
                <a:solidFill>
                  <a:schemeClr val="tx1"/>
                </a:solidFill>
                <a:latin typeface="+mn-ea"/>
              </a:rPr>
              <a:t>진단 후 지속흡연자 우선</a:t>
            </a:r>
            <a:endParaRPr lang="en-US" altLang="ko-KR" sz="1100" b="1" dirty="0">
              <a:solidFill>
                <a:schemeClr val="tx1"/>
              </a:solidFill>
              <a:latin typeface="+mn-ea"/>
            </a:endParaRPr>
          </a:p>
          <a:p>
            <a:pPr marL="447675" lvl="2" indent="-265113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흡연관련 질병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폐암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후두암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심근경색증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협심증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뇌졸중 등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진단 후 지속흡연자 우선</a:t>
            </a:r>
            <a:endParaRPr lang="en-US" altLang="ko-KR" sz="1100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24" name="Picture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82150"/>
            <a:ext cx="6912768" cy="252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947604" y="411947"/>
            <a:ext cx="45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02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5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://file.mdtoday.co.kr/news/2016/0428/20160428144420_5721a334ad14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15449"/>
            <a:ext cx="2383538" cy="110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331639" y="982117"/>
            <a:ext cx="74888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b="1" dirty="0" smtClean="0">
                <a:latin typeface="+mn-ea"/>
              </a:rPr>
              <a:t>1. </a:t>
            </a:r>
            <a:r>
              <a:rPr lang="ko-KR" altLang="en-US" sz="1400" b="1" dirty="0" smtClean="0">
                <a:latin typeface="+mn-ea"/>
              </a:rPr>
              <a:t>금연약물 처방</a:t>
            </a:r>
            <a:endParaRPr lang="en-US" altLang="ko-KR" sz="1400" b="1" dirty="0" smtClean="0">
              <a:latin typeface="+mn-ea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 smtClean="0">
                <a:latin typeface="+mn-ea"/>
              </a:rPr>
              <a:t>금연치료의료기관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err="1" smtClean="0">
                <a:latin typeface="+mn-ea"/>
              </a:rPr>
              <a:t>병의원</a:t>
            </a:r>
            <a:r>
              <a:rPr lang="en-US" altLang="ko-KR" sz="1100" b="1" dirty="0" smtClean="0">
                <a:latin typeface="+mn-ea"/>
              </a:rPr>
              <a:t>)</a:t>
            </a:r>
            <a:r>
              <a:rPr lang="ko-KR" altLang="en-US" sz="1100" b="1" dirty="0" smtClean="0">
                <a:latin typeface="+mn-ea"/>
              </a:rPr>
              <a:t>에 방문하여 금연약물 </a:t>
            </a:r>
            <a:r>
              <a:rPr lang="en-US" altLang="ko-KR" sz="1100" b="1" dirty="0" smtClean="0">
                <a:latin typeface="+mn-ea"/>
              </a:rPr>
              <a:t>‘</a:t>
            </a:r>
            <a:r>
              <a:rPr lang="ko-KR" altLang="en-US" sz="1100" b="1" dirty="0" err="1" smtClean="0">
                <a:latin typeface="+mn-ea"/>
              </a:rPr>
              <a:t>챔픽스</a:t>
            </a:r>
            <a:r>
              <a:rPr lang="en-US" altLang="ko-KR" sz="1100" b="1" dirty="0" smtClean="0">
                <a:latin typeface="+mn-ea"/>
              </a:rPr>
              <a:t>’ </a:t>
            </a:r>
            <a:r>
              <a:rPr lang="ko-KR" altLang="en-US" sz="1100" b="1" dirty="0" smtClean="0">
                <a:latin typeface="+mn-ea"/>
              </a:rPr>
              <a:t>처방</a:t>
            </a:r>
            <a:endParaRPr lang="en-US" altLang="ko-KR" sz="1100" b="1" dirty="0" smtClean="0">
              <a:latin typeface="+mn-ea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 smtClean="0">
                <a:latin typeface="+mn-ea"/>
              </a:rPr>
              <a:t>금연약물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err="1" smtClean="0">
                <a:latin typeface="+mn-ea"/>
              </a:rPr>
              <a:t>챔픽스</a:t>
            </a:r>
            <a:r>
              <a:rPr lang="en-US" altLang="ko-KR" sz="1100" b="1" dirty="0" smtClean="0">
                <a:latin typeface="+mn-ea"/>
              </a:rPr>
              <a:t>) </a:t>
            </a:r>
            <a:r>
              <a:rPr lang="ko-KR" altLang="en-US" sz="1100" b="1" dirty="0" smtClean="0">
                <a:latin typeface="+mn-ea"/>
              </a:rPr>
              <a:t>처방전을 전북금연지원센터로 제출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smtClean="0">
                <a:latin typeface="+mn-ea"/>
              </a:rPr>
              <a:t>방문 또는 팩스</a:t>
            </a:r>
            <a:r>
              <a:rPr lang="en-US" altLang="ko-KR" sz="1100" b="1" dirty="0" smtClean="0">
                <a:latin typeface="+mn-ea"/>
              </a:rPr>
              <a:t>:063-859-2414)</a:t>
            </a:r>
          </a:p>
          <a:p>
            <a:pPr>
              <a:lnSpc>
                <a:spcPct val="200000"/>
              </a:lnSpc>
            </a:pPr>
            <a:endParaRPr lang="en-US" altLang="ko-KR" sz="1400" b="1" dirty="0">
              <a:latin typeface="+mn-ea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547664" y="274774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>
                <a:solidFill>
                  <a:srgbClr val="4B4541"/>
                </a:solidFill>
              </a:rPr>
              <a:t>전문치료형</a:t>
            </a:r>
            <a:r>
              <a:rPr lang="ko-KR" altLang="en-US" sz="2000" b="1" dirty="0">
                <a:solidFill>
                  <a:srgbClr val="4B4541"/>
                </a:solidFill>
              </a:rPr>
              <a:t> 캠프 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개요</a:t>
            </a:r>
            <a:r>
              <a:rPr lang="en-US" altLang="ko-KR" sz="2000" b="1" dirty="0" smtClean="0">
                <a:solidFill>
                  <a:srgbClr val="4B4541"/>
                </a:solidFill>
              </a:rPr>
              <a:t>-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대상자 선정 후 참가 조건</a:t>
            </a:r>
            <a:endParaRPr lang="en-US" altLang="ko-KR" sz="2000" b="1" dirty="0">
              <a:solidFill>
                <a:srgbClr val="4B454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931574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03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179020" y="754409"/>
            <a:ext cx="738664" cy="46593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b="1" dirty="0">
                <a:solidFill>
                  <a:srgbClr val="FFFBE8"/>
                </a:solidFill>
              </a:rPr>
              <a:t>전문캠프</a:t>
            </a:r>
            <a:r>
              <a:rPr lang="en-US" altLang="ko-KR" b="1" dirty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  <a:p>
            <a:endParaRPr lang="ko-KR" altLang="en-US" b="1" dirty="0">
              <a:solidFill>
                <a:srgbClr val="FFC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31639" y="1703337"/>
            <a:ext cx="720785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endParaRPr lang="en-US" altLang="ko-KR" sz="1400" b="1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dirty="0" smtClean="0">
                <a:latin typeface="+mn-ea"/>
              </a:rPr>
              <a:t>2. </a:t>
            </a:r>
            <a:r>
              <a:rPr lang="ko-KR" altLang="en-US" sz="1400" b="1" dirty="0" smtClean="0">
                <a:latin typeface="+mn-ea"/>
              </a:rPr>
              <a:t>참가예치금 안내</a:t>
            </a:r>
            <a:endParaRPr lang="en-US" altLang="ko-KR" sz="1400" b="1" dirty="0" smtClean="0">
              <a:latin typeface="+mn-ea"/>
            </a:endParaRPr>
          </a:p>
          <a:p>
            <a:pPr marL="228600" indent="-2286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 smtClean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모든 참가자는 참가예치금 </a:t>
            </a:r>
            <a:r>
              <a:rPr lang="en-US" altLang="ko-KR" sz="1100" b="1" dirty="0" smtClean="0">
                <a:latin typeface="+mn-ea"/>
              </a:rPr>
              <a:t>10</a:t>
            </a:r>
            <a:r>
              <a:rPr lang="ko-KR" altLang="en-US" sz="1100" b="1" dirty="0" smtClean="0">
                <a:latin typeface="+mn-ea"/>
              </a:rPr>
              <a:t>만원 계좌에 입금</a:t>
            </a:r>
            <a:endParaRPr lang="en-US" altLang="ko-KR" sz="1100" b="1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100" b="1" dirty="0" smtClean="0">
                <a:latin typeface="+mn-ea"/>
              </a:rPr>
              <a:t>      *</a:t>
            </a:r>
            <a:r>
              <a:rPr lang="ko-KR" altLang="en-US" sz="1100" b="1" dirty="0" smtClean="0">
                <a:latin typeface="+mn-ea"/>
              </a:rPr>
              <a:t>만 </a:t>
            </a:r>
            <a:r>
              <a:rPr lang="en-US" altLang="ko-KR" sz="1100" b="1" dirty="0" smtClean="0">
                <a:latin typeface="+mn-ea"/>
              </a:rPr>
              <a:t>65</a:t>
            </a:r>
            <a:r>
              <a:rPr lang="ko-KR" altLang="en-US" sz="1100" b="1" dirty="0" smtClean="0">
                <a:latin typeface="+mn-ea"/>
              </a:rPr>
              <a:t>세 이상</a:t>
            </a:r>
            <a:r>
              <a:rPr lang="en-US" altLang="ko-KR" sz="1100" b="1" dirty="0">
                <a:latin typeface="+mn-ea"/>
              </a:rPr>
              <a:t>,</a:t>
            </a:r>
            <a:r>
              <a:rPr lang="ko-KR" altLang="en-US" sz="1100" b="1" dirty="0" smtClean="0">
                <a:latin typeface="+mn-ea"/>
              </a:rPr>
              <a:t>장애인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의료급여 </a:t>
            </a:r>
            <a:r>
              <a:rPr lang="ko-KR" altLang="en-US" sz="1100" b="1" dirty="0" err="1" smtClean="0">
                <a:latin typeface="+mn-ea"/>
              </a:rPr>
              <a:t>수급권자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err="1" smtClean="0">
                <a:latin typeface="+mn-ea"/>
              </a:rPr>
              <a:t>차상위계층은</a:t>
            </a:r>
            <a:r>
              <a:rPr lang="ko-KR" altLang="en-US" sz="1100" b="1" dirty="0" smtClean="0">
                <a:latin typeface="+mn-ea"/>
              </a:rPr>
              <a:t> 참가비 </a:t>
            </a:r>
            <a:r>
              <a:rPr lang="en-US" altLang="ko-KR" sz="1100" b="1" dirty="0" smtClean="0">
                <a:latin typeface="+mn-ea"/>
              </a:rPr>
              <a:t>80%</a:t>
            </a:r>
            <a:r>
              <a:rPr lang="ko-KR" altLang="en-US" sz="1100" b="1" dirty="0" smtClean="0">
                <a:latin typeface="+mn-ea"/>
              </a:rPr>
              <a:t>감면 혜택</a:t>
            </a:r>
            <a:endParaRPr lang="en-US" altLang="ko-KR" sz="1100" b="1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100" b="1" dirty="0">
                <a:latin typeface="+mn-ea"/>
              </a:rPr>
              <a:t> </a:t>
            </a:r>
            <a:r>
              <a:rPr lang="en-US" altLang="ko-KR" sz="1100" b="1" dirty="0" smtClean="0">
                <a:latin typeface="+mn-ea"/>
              </a:rPr>
              <a:t>      (2</a:t>
            </a:r>
            <a:r>
              <a:rPr lang="ko-KR" altLang="en-US" sz="1100" b="1" dirty="0" smtClean="0">
                <a:latin typeface="+mn-ea"/>
              </a:rPr>
              <a:t>만원 참가예치금 납부하면 됨</a:t>
            </a:r>
            <a:r>
              <a:rPr lang="en-US" altLang="ko-KR" sz="1100" b="1" dirty="0" smtClean="0">
                <a:latin typeface="+mn-ea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100" b="1" dirty="0">
                <a:latin typeface="+mn-ea"/>
              </a:rPr>
              <a:t>      </a:t>
            </a:r>
            <a:r>
              <a:rPr lang="en-US" altLang="ko-KR" sz="1100" b="1" dirty="0" smtClean="0">
                <a:latin typeface="+mn-ea"/>
              </a:rPr>
              <a:t>*</a:t>
            </a:r>
            <a:r>
              <a:rPr lang="ko-KR" altLang="en-US" sz="1100" b="1" dirty="0" smtClean="0">
                <a:latin typeface="+mn-ea"/>
              </a:rPr>
              <a:t>금연캠프 정상수료 후 </a:t>
            </a:r>
            <a:r>
              <a:rPr lang="en-US" altLang="ko-KR" sz="1100" b="1" dirty="0" smtClean="0">
                <a:latin typeface="+mn-ea"/>
              </a:rPr>
              <a:t>2</a:t>
            </a:r>
            <a:r>
              <a:rPr lang="ko-KR" altLang="en-US" sz="1100" b="1" dirty="0" smtClean="0">
                <a:latin typeface="+mn-ea"/>
              </a:rPr>
              <a:t>주 이내 예치금 전액 반환</a:t>
            </a:r>
            <a:endParaRPr lang="en-US" altLang="ko-KR" sz="1100" b="1" dirty="0" smtClean="0">
              <a:latin typeface="+mn-ea"/>
            </a:endParaRP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 smtClean="0">
                <a:latin typeface="+mn-ea"/>
              </a:rPr>
              <a:t>   </a:t>
            </a:r>
            <a:r>
              <a:rPr lang="ko-KR" altLang="en-US" sz="1100" b="1" dirty="0" smtClean="0">
                <a:latin typeface="+mn-ea"/>
              </a:rPr>
              <a:t>입금계좌</a:t>
            </a:r>
            <a:r>
              <a:rPr lang="en-US" altLang="ko-KR" sz="1100" b="1" dirty="0" smtClean="0">
                <a:latin typeface="+mn-ea"/>
              </a:rPr>
              <a:t>: </a:t>
            </a:r>
            <a:r>
              <a:rPr lang="ko-KR" altLang="en-US" sz="1100" b="1" dirty="0" smtClean="0">
                <a:latin typeface="+mn-ea"/>
              </a:rPr>
              <a:t>전북은행 </a:t>
            </a:r>
            <a:r>
              <a:rPr lang="en-US" altLang="ko-KR" sz="1100" b="1" dirty="0" smtClean="0">
                <a:latin typeface="+mn-ea"/>
              </a:rPr>
              <a:t>1013-01-1168568(</a:t>
            </a:r>
            <a:r>
              <a:rPr lang="ko-KR" altLang="en-US" sz="1100" b="1" dirty="0" smtClean="0">
                <a:latin typeface="+mn-ea"/>
              </a:rPr>
              <a:t>예금주 원광대학병원 금연센</a:t>
            </a:r>
            <a:r>
              <a:rPr lang="ko-KR" altLang="en-US" sz="1100" b="1" dirty="0">
                <a:latin typeface="+mn-ea"/>
              </a:rPr>
              <a:t>터</a:t>
            </a:r>
            <a:r>
              <a:rPr lang="en-US" altLang="ko-KR" sz="1100" b="1" dirty="0" smtClean="0">
                <a:latin typeface="+mn-ea"/>
              </a:rPr>
              <a:t>)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3568" y="4167088"/>
            <a:ext cx="7762227" cy="506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1600" b="1" dirty="0" smtClean="0">
                <a:latin typeface="+mn-ea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위 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가지의 참가 조건을 만족해야만 </a:t>
            </a:r>
            <a:r>
              <a:rPr lang="ko-KR" altLang="en-US" sz="1600" b="1" dirty="0" err="1" smtClean="0">
                <a:solidFill>
                  <a:srgbClr val="FF0000"/>
                </a:solidFill>
                <a:latin typeface="+mn-ea"/>
              </a:rPr>
              <a:t>전문치료형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 금연캠프 입소 가능 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</a:rPr>
              <a:t>!!!</a:t>
            </a:r>
            <a:endParaRPr lang="en-US" altLang="ko-KR" sz="1600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278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111025" y="697260"/>
            <a:ext cx="748883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200" b="1" dirty="0" smtClean="0">
                <a:latin typeface="+mn-ea"/>
              </a:rPr>
              <a:t>1. </a:t>
            </a:r>
            <a:r>
              <a:rPr lang="ko-KR" altLang="en-US" sz="1200" b="1" dirty="0" smtClean="0">
                <a:latin typeface="+mn-ea"/>
              </a:rPr>
              <a:t>일시</a:t>
            </a:r>
            <a:endParaRPr lang="en-US" altLang="ko-KR" sz="9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01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06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01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10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02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10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 smtClean="0">
                <a:latin typeface="+mn-ea"/>
              </a:rPr>
              <a:t>)~02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14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1000" b="1" dirty="0" smtClean="0">
                <a:latin typeface="+mn-ea"/>
              </a:rPr>
              <a:t>)</a:t>
            </a:r>
            <a:endParaRPr lang="en-US" altLang="ko-KR" sz="9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02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24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02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28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>
                <a:latin typeface="+mn-ea"/>
              </a:rPr>
              <a:t>2020</a:t>
            </a:r>
            <a:r>
              <a:rPr lang="ko-KR" altLang="en-US" sz="900" b="1" dirty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03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>
                <a:latin typeface="+mn-ea"/>
              </a:rPr>
              <a:t>23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)~11</a:t>
            </a:r>
            <a:r>
              <a:rPr lang="ko-KR" altLang="en-US" sz="900" b="1" dirty="0">
                <a:latin typeface="+mn-ea"/>
              </a:rPr>
              <a:t>월 </a:t>
            </a:r>
            <a:r>
              <a:rPr lang="en-US" altLang="ko-KR" sz="900" b="1" dirty="0">
                <a:latin typeface="+mn-ea"/>
              </a:rPr>
              <a:t>27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1000" b="1" dirty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04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20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04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24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>
                <a:latin typeface="+mn-ea"/>
              </a:rPr>
              <a:t>2020</a:t>
            </a:r>
            <a:r>
              <a:rPr lang="ko-KR" altLang="en-US" sz="900" b="1" dirty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05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18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05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22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>
                <a:latin typeface="+mn-ea"/>
              </a:rPr>
              <a:t>2020</a:t>
            </a:r>
            <a:r>
              <a:rPr lang="ko-KR" altLang="en-US" sz="900" b="1" dirty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06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>
                <a:latin typeface="+mn-ea"/>
              </a:rPr>
              <a:t>22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06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>
                <a:latin typeface="+mn-ea"/>
              </a:rPr>
              <a:t>26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)</a:t>
            </a:r>
            <a:endParaRPr lang="en-US" altLang="ko-KR" sz="900" b="1" dirty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07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20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07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24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08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24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 smtClean="0">
                <a:latin typeface="+mn-ea"/>
              </a:rPr>
              <a:t>)~08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28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(</a:t>
            </a:r>
            <a:r>
              <a:rPr lang="ko-KR" altLang="en-US" sz="900" b="1" dirty="0" smtClean="0">
                <a:latin typeface="+mn-ea"/>
              </a:rPr>
              <a:t>금</a:t>
            </a:r>
            <a:r>
              <a:rPr lang="en-US" altLang="ko-KR" sz="900" b="1" dirty="0" smtClean="0">
                <a:latin typeface="+mn-ea"/>
              </a:rPr>
              <a:t>) (4</a:t>
            </a:r>
            <a:r>
              <a:rPr lang="ko-KR" altLang="en-US" sz="900" b="1" dirty="0" smtClean="0">
                <a:latin typeface="+mn-ea"/>
              </a:rPr>
              <a:t>박 </a:t>
            </a:r>
            <a:r>
              <a:rPr lang="en-US" altLang="ko-KR" sz="900" b="1" dirty="0" smtClean="0">
                <a:latin typeface="+mn-ea"/>
              </a:rPr>
              <a:t>5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09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21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>
                <a:latin typeface="+mn-ea"/>
              </a:rPr>
              <a:t>)~</a:t>
            </a:r>
            <a:r>
              <a:rPr lang="en-US" altLang="ko-KR" sz="900" b="1" dirty="0" smtClean="0">
                <a:latin typeface="+mn-ea"/>
              </a:rPr>
              <a:t>09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25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10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19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 smtClean="0">
                <a:latin typeface="+mn-ea"/>
              </a:rPr>
              <a:t>)~10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23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b="1" dirty="0" smtClean="0">
                <a:latin typeface="+mn-ea"/>
              </a:rPr>
              <a:t>2020</a:t>
            </a:r>
            <a:r>
              <a:rPr lang="ko-KR" altLang="en-US" sz="900" b="1" dirty="0" smtClean="0">
                <a:latin typeface="+mn-ea"/>
              </a:rPr>
              <a:t>년 </a:t>
            </a:r>
            <a:r>
              <a:rPr lang="en-US" altLang="ko-KR" sz="900" b="1" dirty="0" smtClean="0">
                <a:latin typeface="+mn-ea"/>
              </a:rPr>
              <a:t>11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23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월</a:t>
            </a:r>
            <a:r>
              <a:rPr lang="en-US" altLang="ko-KR" sz="900" b="1" dirty="0" smtClean="0">
                <a:latin typeface="+mn-ea"/>
              </a:rPr>
              <a:t>)~11</a:t>
            </a:r>
            <a:r>
              <a:rPr lang="ko-KR" altLang="en-US" sz="900" b="1" dirty="0" smtClean="0">
                <a:latin typeface="+mn-ea"/>
              </a:rPr>
              <a:t>월 </a:t>
            </a:r>
            <a:r>
              <a:rPr lang="en-US" altLang="ko-KR" sz="900" b="1" dirty="0" smtClean="0">
                <a:latin typeface="+mn-ea"/>
              </a:rPr>
              <a:t>27</a:t>
            </a:r>
            <a:r>
              <a:rPr lang="ko-KR" altLang="en-US" sz="900" b="1" dirty="0" smtClean="0">
                <a:latin typeface="+mn-ea"/>
              </a:rPr>
              <a:t>일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금</a:t>
            </a:r>
            <a:r>
              <a:rPr lang="en-US" altLang="ko-KR" sz="900" b="1" dirty="0">
                <a:latin typeface="+mn-ea"/>
              </a:rPr>
              <a:t>) (4</a:t>
            </a:r>
            <a:r>
              <a:rPr lang="ko-KR" altLang="en-US" sz="900" b="1" dirty="0">
                <a:latin typeface="+mn-ea"/>
              </a:rPr>
              <a:t>박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일</a:t>
            </a:r>
            <a:r>
              <a:rPr lang="en-US" altLang="ko-KR" sz="10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latin typeface="+mn-ea"/>
              </a:rPr>
              <a:t>2. </a:t>
            </a:r>
            <a:r>
              <a:rPr lang="ko-KR" altLang="en-US" sz="1200" b="1" dirty="0" smtClean="0">
                <a:latin typeface="+mn-ea"/>
              </a:rPr>
              <a:t>장소 </a:t>
            </a:r>
            <a:endParaRPr lang="en-US" altLang="ko-KR" sz="12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b="1" dirty="0" smtClean="0">
                <a:latin typeface="+mn-ea"/>
              </a:rPr>
              <a:t>원광대학교병원 및 한방병원</a:t>
            </a:r>
            <a:r>
              <a:rPr lang="en-US" altLang="ko-KR" sz="900" b="1" dirty="0" smtClean="0">
                <a:latin typeface="+mn-ea"/>
              </a:rPr>
              <a:t>(</a:t>
            </a:r>
            <a:r>
              <a:rPr lang="ko-KR" altLang="en-US" sz="900" b="1" dirty="0" smtClean="0">
                <a:latin typeface="+mn-ea"/>
              </a:rPr>
              <a:t>익산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latin typeface="+mn-ea"/>
              </a:rPr>
              <a:t>3. </a:t>
            </a:r>
            <a:r>
              <a:rPr lang="ko-KR" altLang="en-US" sz="1200" b="1" dirty="0" smtClean="0">
                <a:latin typeface="+mn-ea"/>
              </a:rPr>
              <a:t>주최</a:t>
            </a:r>
            <a:r>
              <a:rPr lang="en-US" altLang="ko-KR" sz="1200" b="1" dirty="0" smtClean="0">
                <a:latin typeface="+mn-ea"/>
              </a:rPr>
              <a:t>/ </a:t>
            </a:r>
            <a:r>
              <a:rPr lang="ko-KR" altLang="en-US" sz="1200" b="1" dirty="0" smtClean="0">
                <a:latin typeface="+mn-ea"/>
              </a:rPr>
              <a:t>주관</a:t>
            </a:r>
            <a:endParaRPr lang="en-US" altLang="ko-KR" sz="1200" b="1" dirty="0" smtClean="0">
              <a:latin typeface="+mn-ea"/>
            </a:endParaRPr>
          </a:p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b="1" dirty="0" smtClean="0">
                <a:latin typeface="+mn-ea"/>
              </a:rPr>
              <a:t>보건복지부</a:t>
            </a:r>
            <a:r>
              <a:rPr lang="en-US" altLang="ko-KR" sz="900" b="1" dirty="0" smtClean="0">
                <a:latin typeface="+mn-ea"/>
              </a:rPr>
              <a:t>/ </a:t>
            </a:r>
            <a:r>
              <a:rPr lang="ko-KR" altLang="en-US" sz="900" b="1" dirty="0" smtClean="0">
                <a:latin typeface="+mn-ea"/>
              </a:rPr>
              <a:t>전북금연지원센터</a:t>
            </a:r>
            <a:r>
              <a:rPr lang="en-US" altLang="ko-KR" sz="900" b="1" dirty="0" smtClean="0">
                <a:latin typeface="+mn-ea"/>
              </a:rPr>
              <a:t>(</a:t>
            </a:r>
            <a:r>
              <a:rPr lang="ko-KR" altLang="en-US" sz="900" b="1" dirty="0" smtClean="0">
                <a:latin typeface="+mn-ea"/>
              </a:rPr>
              <a:t>원광대학교병원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latin typeface="+mn-ea"/>
              </a:rPr>
              <a:t>4. </a:t>
            </a:r>
            <a:r>
              <a:rPr lang="ko-KR" altLang="en-US" sz="1200" b="1" dirty="0" smtClean="0">
                <a:latin typeface="+mn-ea"/>
              </a:rPr>
              <a:t>신청 및 문의</a:t>
            </a:r>
            <a:endParaRPr lang="en-US" altLang="ko-KR" sz="1200" b="1" dirty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b="1" dirty="0" smtClean="0">
                <a:latin typeface="+mn-ea"/>
              </a:rPr>
              <a:t>전화</a:t>
            </a:r>
            <a:r>
              <a:rPr lang="en-US" altLang="ko-KR" sz="900" b="1" dirty="0" smtClean="0">
                <a:latin typeface="+mn-ea"/>
              </a:rPr>
              <a:t>: 1833-9030 </a:t>
            </a:r>
            <a:r>
              <a:rPr lang="ko-KR" altLang="en-US" sz="900" b="1" dirty="0" smtClean="0">
                <a:latin typeface="+mn-ea"/>
              </a:rPr>
              <a:t>또는 </a:t>
            </a:r>
            <a:r>
              <a:rPr lang="en-US" altLang="ko-KR" sz="900" b="1" dirty="0" smtClean="0">
                <a:latin typeface="+mn-ea"/>
              </a:rPr>
              <a:t>063-859-2402(</a:t>
            </a:r>
            <a:r>
              <a:rPr lang="ko-KR" altLang="en-US" sz="900" b="1" dirty="0" smtClean="0">
                <a:latin typeface="+mn-ea"/>
              </a:rPr>
              <a:t>캠프담당자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b="1" dirty="0" smtClean="0">
                <a:latin typeface="+mn-ea"/>
              </a:rPr>
              <a:t>방문</a:t>
            </a:r>
            <a:r>
              <a:rPr lang="en-US" altLang="ko-KR" sz="900" b="1" dirty="0" smtClean="0">
                <a:latin typeface="+mn-ea"/>
              </a:rPr>
              <a:t>: </a:t>
            </a:r>
            <a:r>
              <a:rPr lang="ko-KR" altLang="en-US" sz="900" b="1" dirty="0" smtClean="0">
                <a:latin typeface="+mn-ea"/>
              </a:rPr>
              <a:t>원광대학교 내 전북금연지원센터</a:t>
            </a:r>
            <a:r>
              <a:rPr lang="en-US" altLang="ko-KR" sz="900" b="1" dirty="0" smtClean="0">
                <a:latin typeface="+mn-ea"/>
              </a:rPr>
              <a:t>(60</a:t>
            </a:r>
            <a:r>
              <a:rPr lang="ko-KR" altLang="en-US" sz="900" b="1" dirty="0" smtClean="0">
                <a:latin typeface="+mn-ea"/>
              </a:rPr>
              <a:t>주년 기념관 앞쪽</a:t>
            </a:r>
            <a:r>
              <a:rPr lang="en-US" altLang="ko-KR" sz="9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b="1" dirty="0" smtClean="0">
                <a:latin typeface="+mn-ea"/>
              </a:rPr>
              <a:t>팩스</a:t>
            </a:r>
            <a:r>
              <a:rPr lang="en-US" altLang="ko-KR" sz="900" b="1" dirty="0" smtClean="0">
                <a:latin typeface="+mn-ea"/>
              </a:rPr>
              <a:t>: 063-859-2414</a:t>
            </a:r>
            <a:endParaRPr lang="en-US" altLang="ko-KR" sz="1050" b="1" dirty="0" smtClean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32" name="직사각형 31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0D29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5" name="그룹 34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6" name="양쪽 모서리가 둥근 사각형 35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1547664" y="274774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>
                <a:solidFill>
                  <a:srgbClr val="4B4541"/>
                </a:solidFill>
              </a:rPr>
              <a:t>전문치료형</a:t>
            </a:r>
            <a:r>
              <a:rPr lang="ko-KR" altLang="en-US" sz="2000" b="1" dirty="0">
                <a:solidFill>
                  <a:srgbClr val="4B4541"/>
                </a:solidFill>
              </a:rPr>
              <a:t> 캠프 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개요</a:t>
            </a:r>
            <a:r>
              <a:rPr lang="en-US" altLang="ko-KR" sz="2000" b="1" dirty="0" smtClean="0">
                <a:solidFill>
                  <a:srgbClr val="4B4541"/>
                </a:solidFill>
              </a:rPr>
              <a:t>- 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일</a:t>
            </a:r>
            <a:r>
              <a:rPr lang="ko-KR" altLang="en-US" sz="2000" b="1" dirty="0">
                <a:solidFill>
                  <a:srgbClr val="4B4541"/>
                </a:solidFill>
              </a:rPr>
              <a:t>정</a:t>
            </a:r>
            <a:r>
              <a:rPr lang="en-US" altLang="ko-KR" sz="2000" b="1" dirty="0" smtClean="0">
                <a:solidFill>
                  <a:srgbClr val="4B4541"/>
                </a:solidFill>
              </a:rPr>
              <a:t>,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 신청방법</a:t>
            </a:r>
            <a:endParaRPr lang="en-US" altLang="ko-KR" sz="2000" b="1" dirty="0">
              <a:solidFill>
                <a:srgbClr val="4B454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931574" y="384845"/>
            <a:ext cx="482824" cy="400110"/>
          </a:xfrm>
          <a:prstGeom prst="rect">
            <a:avLst/>
          </a:prstGeom>
          <a:solidFill>
            <a:srgbClr val="63C1C1"/>
          </a:solidFill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04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979" y="754409"/>
            <a:ext cx="461665" cy="26298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>
                <a:solidFill>
                  <a:srgbClr val="FFFBE8"/>
                </a:solidFill>
              </a:rPr>
              <a:t>전문캠프</a:t>
            </a:r>
            <a:r>
              <a:rPr lang="en-US" altLang="ko-KR" b="1" dirty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9308"/>
            <a:ext cx="2181324" cy="1446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6246365" y="2638954"/>
            <a:ext cx="11368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latin typeface="+mn-ea"/>
              </a:rPr>
              <a:t>[</a:t>
            </a:r>
            <a:r>
              <a:rPr lang="ko-KR" altLang="en-US" sz="1000" b="1" dirty="0" smtClean="0">
                <a:latin typeface="+mn-ea"/>
              </a:rPr>
              <a:t>금연센터 외관</a:t>
            </a:r>
            <a:r>
              <a:rPr lang="en-US" altLang="ko-KR" sz="1000" b="1" dirty="0" smtClean="0">
                <a:latin typeface="+mn-ea"/>
              </a:rPr>
              <a:t>]</a:t>
            </a:r>
            <a:r>
              <a:rPr lang="ko-KR" altLang="en-US" sz="1000" b="1" dirty="0" smtClean="0">
                <a:latin typeface="+mn-ea"/>
              </a:rPr>
              <a:t> </a:t>
            </a:r>
            <a:endParaRPr lang="ko-KR" altLang="en-US" sz="1000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65" y="2906838"/>
            <a:ext cx="3845637" cy="193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직사각형 29"/>
          <p:cNvSpPr/>
          <p:nvPr/>
        </p:nvSpPr>
        <p:spPr>
          <a:xfrm>
            <a:off x="6329658" y="4945731"/>
            <a:ext cx="11368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latin typeface="+mn-ea"/>
              </a:rPr>
              <a:t>[</a:t>
            </a:r>
            <a:r>
              <a:rPr lang="ko-KR" altLang="en-US" sz="1000" b="1" dirty="0" smtClean="0">
                <a:latin typeface="+mn-ea"/>
              </a:rPr>
              <a:t>금연센터 약도</a:t>
            </a:r>
            <a:r>
              <a:rPr lang="en-US" altLang="ko-KR" sz="1000" b="1" dirty="0" smtClean="0">
                <a:latin typeface="+mn-ea"/>
              </a:rPr>
              <a:t>]</a:t>
            </a:r>
            <a:r>
              <a:rPr lang="ko-KR" altLang="en-US" sz="1000" b="1" dirty="0" smtClean="0">
                <a:latin typeface="+mn-ea"/>
              </a:rPr>
              <a:t>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58243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128064" y="1033923"/>
            <a:ext cx="748883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 smtClean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전문의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smtClean="0">
                <a:latin typeface="+mn-ea"/>
              </a:rPr>
              <a:t>교수</a:t>
            </a:r>
            <a:r>
              <a:rPr lang="en-US" altLang="ko-KR" sz="1100" b="1" dirty="0" smtClean="0">
                <a:latin typeface="+mn-ea"/>
              </a:rPr>
              <a:t>), </a:t>
            </a:r>
            <a:r>
              <a:rPr lang="ko-KR" altLang="en-US" sz="1100" b="1" dirty="0" smtClean="0">
                <a:latin typeface="+mn-ea"/>
              </a:rPr>
              <a:t>간호사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금연상담사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운동전문가 등의  최고 전문가로 강사진 구성</a:t>
            </a:r>
            <a:endParaRPr lang="en-US" altLang="ko-KR" sz="11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건강상태 확인을 위한 건강진단</a:t>
            </a:r>
            <a:endParaRPr lang="en-US" altLang="ko-KR" sz="11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dirty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    </a:t>
            </a:r>
            <a:r>
              <a:rPr lang="en-US" altLang="ko-KR" sz="1000" b="1" dirty="0" smtClean="0">
                <a:latin typeface="+mn-ea"/>
              </a:rPr>
              <a:t>-</a:t>
            </a:r>
            <a:r>
              <a:rPr lang="ko-KR" altLang="en-US" sz="1000" b="1" dirty="0" smtClean="0">
                <a:latin typeface="+mn-ea"/>
              </a:rPr>
              <a:t>종합건강검진</a:t>
            </a:r>
            <a:r>
              <a:rPr lang="en-US" altLang="ko-KR" sz="1000" b="1" dirty="0" smtClean="0">
                <a:latin typeface="+mn-ea"/>
              </a:rPr>
              <a:t>(</a:t>
            </a:r>
            <a:r>
              <a:rPr lang="ko-KR" altLang="en-US" sz="1000" b="1" dirty="0" smtClean="0">
                <a:latin typeface="+mn-ea"/>
              </a:rPr>
              <a:t>혈액검사</a:t>
            </a:r>
            <a:r>
              <a:rPr lang="en-US" altLang="ko-KR" sz="1000" b="1" dirty="0" smtClean="0">
                <a:latin typeface="+mn-ea"/>
              </a:rPr>
              <a:t>, </a:t>
            </a:r>
            <a:r>
              <a:rPr lang="ko-KR" altLang="en-US" sz="1000" b="1" dirty="0" smtClean="0">
                <a:latin typeface="+mn-ea"/>
              </a:rPr>
              <a:t>소변검사</a:t>
            </a:r>
            <a:r>
              <a:rPr lang="en-US" altLang="ko-KR" sz="1000" b="1" dirty="0" smtClean="0">
                <a:latin typeface="+mn-ea"/>
              </a:rPr>
              <a:t>, X-ray, </a:t>
            </a:r>
            <a:r>
              <a:rPr lang="ko-KR" altLang="en-US" sz="1000" b="1" dirty="0" smtClean="0">
                <a:latin typeface="+mn-ea"/>
              </a:rPr>
              <a:t>폐 </a:t>
            </a:r>
            <a:r>
              <a:rPr lang="en-US" altLang="ko-KR" sz="1000" b="1" dirty="0" smtClean="0">
                <a:latin typeface="+mn-ea"/>
              </a:rPr>
              <a:t>CT </a:t>
            </a:r>
            <a:r>
              <a:rPr lang="ko-KR" altLang="en-US" sz="1000" b="1" dirty="0" smtClean="0">
                <a:latin typeface="+mn-ea"/>
              </a:rPr>
              <a:t>촬영 등</a:t>
            </a:r>
            <a:r>
              <a:rPr lang="en-US" altLang="ko-KR" sz="1000" b="1" dirty="0" smtClean="0">
                <a:latin typeface="+mn-ea"/>
              </a:rPr>
              <a:t>)     </a:t>
            </a:r>
          </a:p>
          <a:p>
            <a:pPr>
              <a:lnSpc>
                <a:spcPct val="150000"/>
              </a:lnSpc>
            </a:pPr>
            <a:r>
              <a:rPr lang="ko-KR" altLang="en-US" sz="1000" b="1" dirty="0" smtClean="0">
                <a:latin typeface="+mn-ea"/>
              </a:rPr>
              <a:t>     </a:t>
            </a:r>
            <a:r>
              <a:rPr lang="en-US" altLang="ko-KR" sz="1000" b="1" dirty="0" smtClean="0">
                <a:latin typeface="+mn-ea"/>
              </a:rPr>
              <a:t>-</a:t>
            </a:r>
            <a:r>
              <a:rPr lang="ko-KR" altLang="en-US" sz="1000" b="1" dirty="0" smtClean="0">
                <a:latin typeface="+mn-ea"/>
              </a:rPr>
              <a:t>치과검진 및 스케일링</a:t>
            </a:r>
            <a:r>
              <a:rPr lang="en-US" altLang="ko-KR" sz="1000" b="1" dirty="0" smtClean="0">
                <a:latin typeface="+mn-ea"/>
              </a:rPr>
              <a:t>/ </a:t>
            </a:r>
            <a:r>
              <a:rPr lang="ko-KR" altLang="en-US" sz="1000" b="1" dirty="0" smtClean="0">
                <a:latin typeface="+mn-ea"/>
              </a:rPr>
              <a:t>동맥경화검사 시행</a:t>
            </a:r>
            <a:endParaRPr lang="en-US" altLang="ko-KR" sz="10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 smtClean="0">
                <a:latin typeface="+mn-ea"/>
              </a:rPr>
              <a:t>     -1</a:t>
            </a:r>
            <a:r>
              <a:rPr lang="ko-KR" altLang="en-US" sz="1000" b="1" dirty="0" smtClean="0">
                <a:latin typeface="+mn-ea"/>
              </a:rPr>
              <a:t>인 </a:t>
            </a:r>
            <a:r>
              <a:rPr lang="en-US" altLang="ko-KR" sz="1000" b="1" dirty="0" smtClean="0">
                <a:latin typeface="+mn-ea"/>
              </a:rPr>
              <a:t>70</a:t>
            </a:r>
            <a:r>
              <a:rPr lang="ko-KR" altLang="en-US" sz="1000" b="1" dirty="0" smtClean="0">
                <a:latin typeface="+mn-ea"/>
              </a:rPr>
              <a:t>만원 상당의 건강검진을 무료로 진행</a:t>
            </a:r>
            <a:r>
              <a:rPr lang="en-US" altLang="ko-KR" sz="1000" b="1" dirty="0" smtClean="0">
                <a:latin typeface="+mn-ea"/>
              </a:rPr>
              <a:t>(</a:t>
            </a:r>
            <a:r>
              <a:rPr lang="ko-KR" altLang="en-US" sz="1000" b="1" dirty="0" smtClean="0">
                <a:latin typeface="+mn-ea"/>
              </a:rPr>
              <a:t>국비</a:t>
            </a:r>
            <a:r>
              <a:rPr lang="en-US" altLang="ko-KR" sz="10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 smtClean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금연 및 건강 관련 특강</a:t>
            </a:r>
            <a:endParaRPr lang="en-US" altLang="ko-KR" sz="11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심리전문가와 함께하는 그룹심리상담</a:t>
            </a:r>
            <a:endParaRPr lang="en-US" altLang="ko-KR" sz="11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니코틴의존도 평가</a:t>
            </a:r>
            <a:r>
              <a:rPr lang="en-US" altLang="ko-KR" sz="1100" b="1" dirty="0" smtClean="0">
                <a:latin typeface="+mn-ea"/>
              </a:rPr>
              <a:t>, CO </a:t>
            </a:r>
            <a:r>
              <a:rPr lang="ko-KR" altLang="en-US" sz="1100" b="1" dirty="0" smtClean="0">
                <a:latin typeface="+mn-ea"/>
              </a:rPr>
              <a:t>측정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dirty="0" smtClean="0">
                <a:latin typeface="+mn-ea"/>
              </a:rPr>
              <a:t>소변 </a:t>
            </a:r>
            <a:r>
              <a:rPr lang="ko-KR" altLang="en-US" sz="1100" b="1" dirty="0" err="1" smtClean="0">
                <a:latin typeface="+mn-ea"/>
              </a:rPr>
              <a:t>코티닌</a:t>
            </a:r>
            <a:r>
              <a:rPr lang="ko-KR" altLang="en-US" sz="1100" b="1" dirty="0" smtClean="0">
                <a:latin typeface="+mn-ea"/>
              </a:rPr>
              <a:t> 검사</a:t>
            </a:r>
            <a:endParaRPr lang="en-US" altLang="ko-KR" sz="11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 smtClean="0">
                <a:latin typeface="+mn-ea"/>
              </a:rPr>
              <a:t> 요가명상</a:t>
            </a:r>
            <a:r>
              <a:rPr lang="en-US" altLang="ko-KR" sz="1100" b="1" dirty="0" smtClean="0">
                <a:latin typeface="+mn-ea"/>
              </a:rPr>
              <a:t>,  </a:t>
            </a:r>
            <a:r>
              <a:rPr lang="ko-KR" altLang="en-US" sz="1100" b="1" dirty="0" err="1" smtClean="0">
                <a:latin typeface="+mn-ea"/>
              </a:rPr>
              <a:t>세라밴드</a:t>
            </a:r>
            <a:r>
              <a:rPr lang="en-US" altLang="ko-KR" sz="1100" b="1" dirty="0" smtClean="0">
                <a:latin typeface="+mn-ea"/>
              </a:rPr>
              <a:t>/</a:t>
            </a:r>
            <a:r>
              <a:rPr lang="ko-KR" altLang="en-US" sz="1100" b="1" dirty="0" err="1" smtClean="0">
                <a:latin typeface="+mn-ea"/>
              </a:rPr>
              <a:t>덤벨</a:t>
            </a:r>
            <a:r>
              <a:rPr lang="ko-KR" altLang="en-US" sz="1100" b="1" dirty="0" smtClean="0">
                <a:latin typeface="+mn-ea"/>
              </a:rPr>
              <a:t> 운동</a:t>
            </a:r>
            <a:r>
              <a:rPr lang="en-US" altLang="ko-KR" sz="1100" b="1" dirty="0" smtClean="0">
                <a:latin typeface="+mn-ea"/>
              </a:rPr>
              <a:t>,  </a:t>
            </a:r>
            <a:r>
              <a:rPr lang="ko-KR" altLang="en-US" sz="1100" b="1" dirty="0" err="1" smtClean="0">
                <a:latin typeface="+mn-ea"/>
              </a:rPr>
              <a:t>캘리그라피</a:t>
            </a:r>
            <a:r>
              <a:rPr lang="ko-KR" altLang="en-US" sz="1100" b="1" dirty="0" smtClean="0">
                <a:latin typeface="+mn-ea"/>
              </a:rPr>
              <a:t> 등 </a:t>
            </a:r>
            <a:r>
              <a:rPr lang="ko-KR" altLang="en-US" sz="1100" b="1" dirty="0" err="1" smtClean="0">
                <a:latin typeface="+mn-ea"/>
              </a:rPr>
              <a:t>체험형</a:t>
            </a:r>
            <a:r>
              <a:rPr lang="ko-KR" altLang="en-US" sz="1100" b="1" dirty="0" smtClean="0">
                <a:latin typeface="+mn-ea"/>
              </a:rPr>
              <a:t> 프로그램</a:t>
            </a:r>
            <a:endParaRPr lang="en-US" altLang="ko-KR" sz="1100" b="1" dirty="0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 smtClean="0">
                <a:latin typeface="+mn-ea"/>
              </a:rPr>
              <a:t> 금연약물 병행요법으로 금단증상 조절 및 금연성공률 높임</a:t>
            </a:r>
            <a:endParaRPr lang="en-US" altLang="ko-KR" sz="11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+mn-ea"/>
              </a:rPr>
              <a:t> </a:t>
            </a:r>
            <a:r>
              <a:rPr lang="en-US" altLang="ko-KR" sz="1100" b="1" dirty="0" smtClean="0">
                <a:latin typeface="+mn-ea"/>
              </a:rPr>
              <a:t>    </a:t>
            </a:r>
            <a:r>
              <a:rPr lang="en-US" altLang="ko-KR" sz="1000" b="1" dirty="0" smtClean="0">
                <a:latin typeface="+mn-ea"/>
              </a:rPr>
              <a:t>-6</a:t>
            </a:r>
            <a:r>
              <a:rPr lang="ko-KR" altLang="en-US" sz="1000" b="1" dirty="0" smtClean="0">
                <a:latin typeface="+mn-ea"/>
              </a:rPr>
              <a:t>개월 금연성공률</a:t>
            </a:r>
            <a:r>
              <a:rPr lang="en-US" altLang="ko-KR" sz="1000" b="1" dirty="0" smtClean="0">
                <a:latin typeface="+mn-ea"/>
              </a:rPr>
              <a:t>: 70.4% (2018</a:t>
            </a:r>
            <a:r>
              <a:rPr lang="ko-KR" altLang="en-US" sz="1000" b="1" dirty="0" smtClean="0">
                <a:latin typeface="+mn-ea"/>
              </a:rPr>
              <a:t>년도 </a:t>
            </a:r>
            <a:r>
              <a:rPr lang="en-US" altLang="ko-KR" sz="1000" b="1" dirty="0" smtClean="0">
                <a:latin typeface="+mn-ea"/>
              </a:rPr>
              <a:t>4</a:t>
            </a:r>
            <a:r>
              <a:rPr lang="ko-KR" altLang="en-US" sz="1000" b="1" dirty="0" smtClean="0">
                <a:latin typeface="+mn-ea"/>
              </a:rPr>
              <a:t>박 </a:t>
            </a:r>
            <a:r>
              <a:rPr lang="en-US" altLang="ko-KR" sz="1000" b="1" dirty="0" smtClean="0">
                <a:latin typeface="+mn-ea"/>
              </a:rPr>
              <a:t>5</a:t>
            </a:r>
            <a:r>
              <a:rPr lang="ko-KR" altLang="en-US" sz="1000" b="1" dirty="0" smtClean="0">
                <a:latin typeface="+mn-ea"/>
              </a:rPr>
              <a:t>일 금연캠프 누적성공률</a:t>
            </a:r>
            <a:r>
              <a:rPr lang="en-US" altLang="ko-KR" sz="1000" b="1" dirty="0" smtClean="0">
                <a:latin typeface="+mn-ea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b="1" dirty="0" smtClean="0">
                <a:latin typeface="+mn-ea"/>
              </a:rPr>
              <a:t> 캠프 종료 후 </a:t>
            </a:r>
            <a:r>
              <a:rPr lang="en-US" altLang="ko-KR" sz="1100" b="1" dirty="0" smtClean="0">
                <a:latin typeface="+mn-ea"/>
              </a:rPr>
              <a:t>6</a:t>
            </a:r>
            <a:r>
              <a:rPr lang="ko-KR" altLang="en-US" sz="1100" b="1" dirty="0" smtClean="0">
                <a:latin typeface="+mn-ea"/>
              </a:rPr>
              <a:t>개월 간 사후관리</a:t>
            </a:r>
            <a:endParaRPr lang="en-US" altLang="ko-KR" sz="1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atin typeface="+mn-ea"/>
              </a:rPr>
              <a:t> </a:t>
            </a:r>
            <a:r>
              <a:rPr lang="en-US" altLang="ko-KR" sz="1000" b="1" dirty="0" smtClean="0">
                <a:latin typeface="+mn-ea"/>
              </a:rPr>
              <a:t>    -6</a:t>
            </a:r>
            <a:r>
              <a:rPr lang="ko-KR" altLang="en-US" sz="1000" b="1" dirty="0" smtClean="0">
                <a:latin typeface="+mn-ea"/>
              </a:rPr>
              <a:t>개월 간</a:t>
            </a:r>
            <a:r>
              <a:rPr lang="en-US" altLang="ko-KR" sz="1000" b="1" dirty="0">
                <a:latin typeface="+mn-ea"/>
              </a:rPr>
              <a:t> </a:t>
            </a:r>
            <a:r>
              <a:rPr lang="ko-KR" altLang="en-US" sz="1000" b="1" dirty="0" smtClean="0">
                <a:latin typeface="+mn-ea"/>
              </a:rPr>
              <a:t>전화 및 대면상담 </a:t>
            </a:r>
            <a:endParaRPr lang="en-US" altLang="ko-KR" sz="1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000" b="1" dirty="0">
                <a:latin typeface="+mn-ea"/>
              </a:rPr>
              <a:t> </a:t>
            </a:r>
            <a:r>
              <a:rPr lang="en-US" altLang="ko-KR" sz="1000" b="1" dirty="0" smtClean="0">
                <a:latin typeface="+mn-ea"/>
              </a:rPr>
              <a:t>    -6</a:t>
            </a:r>
            <a:r>
              <a:rPr lang="ko-KR" altLang="en-US" sz="1000" b="1" dirty="0" smtClean="0">
                <a:latin typeface="+mn-ea"/>
              </a:rPr>
              <a:t>개월 금연 성공 시 </a:t>
            </a:r>
            <a:r>
              <a:rPr lang="en-US" altLang="ko-KR" sz="1000" b="1" dirty="0" smtClean="0">
                <a:latin typeface="+mn-ea"/>
              </a:rPr>
              <a:t>5</a:t>
            </a:r>
            <a:r>
              <a:rPr lang="ko-KR" altLang="en-US" sz="1000" b="1" dirty="0" smtClean="0">
                <a:latin typeface="+mn-ea"/>
              </a:rPr>
              <a:t>만원 상품권 제공</a:t>
            </a:r>
            <a:endParaRPr lang="en-US" altLang="ko-KR" sz="1000" b="1" dirty="0"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32" name="직사각형 31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0D29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5" name="그룹 34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6" name="양쪽 모서리가 둥근 사각형 35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1547664" y="274774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>
                <a:solidFill>
                  <a:srgbClr val="4B4541"/>
                </a:solidFill>
              </a:rPr>
              <a:t>전문치료형</a:t>
            </a:r>
            <a:r>
              <a:rPr lang="ko-KR" altLang="en-US" sz="2000" b="1" dirty="0">
                <a:solidFill>
                  <a:srgbClr val="4B4541"/>
                </a:solidFill>
              </a:rPr>
              <a:t> 캠프 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개요</a:t>
            </a:r>
            <a:r>
              <a:rPr lang="en-US" altLang="ko-KR" sz="2000" b="1" dirty="0" smtClean="0">
                <a:solidFill>
                  <a:srgbClr val="4B4541"/>
                </a:solidFill>
              </a:rPr>
              <a:t>- 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프로그램 특징</a:t>
            </a:r>
            <a:endParaRPr lang="en-US" altLang="ko-KR" sz="2000" b="1" dirty="0">
              <a:solidFill>
                <a:srgbClr val="4B454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931574" y="384845"/>
            <a:ext cx="482824" cy="400110"/>
          </a:xfrm>
          <a:prstGeom prst="rect">
            <a:avLst/>
          </a:prstGeom>
          <a:solidFill>
            <a:srgbClr val="63C1C1"/>
          </a:solidFill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979" y="754409"/>
            <a:ext cx="461665" cy="26298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>
                <a:solidFill>
                  <a:srgbClr val="FFFBE8"/>
                </a:solidFill>
              </a:rPr>
              <a:t>전문캠프</a:t>
            </a:r>
            <a:r>
              <a:rPr lang="en-US" altLang="ko-KR" b="1" dirty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3802" y="1129308"/>
            <a:ext cx="2170168" cy="1446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직사각형 23"/>
          <p:cNvSpPr/>
          <p:nvPr/>
        </p:nvSpPr>
        <p:spPr>
          <a:xfrm>
            <a:off x="7325986" y="2576087"/>
            <a:ext cx="8354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latin typeface="+mn-ea"/>
              </a:rPr>
              <a:t>[</a:t>
            </a:r>
            <a:r>
              <a:rPr lang="ko-KR" altLang="en-US" sz="1000" b="1" dirty="0" smtClean="0">
                <a:latin typeface="+mn-ea"/>
              </a:rPr>
              <a:t>금연강의</a:t>
            </a:r>
            <a:r>
              <a:rPr lang="en-US" altLang="ko-KR" sz="1000" b="1" dirty="0" smtClean="0">
                <a:latin typeface="+mn-ea"/>
              </a:rPr>
              <a:t>]</a:t>
            </a:r>
            <a:r>
              <a:rPr lang="ko-KR" altLang="en-US" sz="1000" b="1" dirty="0" smtClean="0">
                <a:latin typeface="+mn-ea"/>
              </a:rPr>
              <a:t> </a:t>
            </a:r>
            <a:endParaRPr lang="ko-KR" altLang="en-US" sz="1000" dirty="0"/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17021" y="3001516"/>
            <a:ext cx="2107987" cy="1405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6849973" y="4465631"/>
            <a:ext cx="17027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latin typeface="+mn-ea"/>
              </a:rPr>
              <a:t>[</a:t>
            </a:r>
            <a:r>
              <a:rPr lang="ko-KR" altLang="en-US" sz="1000" b="1" dirty="0" smtClean="0">
                <a:latin typeface="+mn-ea"/>
              </a:rPr>
              <a:t>신체활동프로그램 </a:t>
            </a:r>
            <a:r>
              <a:rPr lang="en-US" altLang="ko-KR" sz="1000" b="1" dirty="0" smtClean="0">
                <a:latin typeface="+mn-ea"/>
              </a:rPr>
              <a:t>-</a:t>
            </a:r>
            <a:r>
              <a:rPr lang="ko-KR" altLang="en-US" sz="1000" b="1" dirty="0" smtClean="0">
                <a:latin typeface="+mn-ea"/>
              </a:rPr>
              <a:t>요가</a:t>
            </a:r>
            <a:r>
              <a:rPr lang="en-US" altLang="ko-KR" sz="1000" b="1" dirty="0" smtClean="0">
                <a:latin typeface="+mn-ea"/>
              </a:rPr>
              <a:t>]</a:t>
            </a:r>
            <a:r>
              <a:rPr lang="ko-KR" altLang="en-US" sz="1000" b="1" dirty="0" smtClean="0">
                <a:latin typeface="+mn-ea"/>
              </a:rPr>
              <a:t>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91838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err="1" smtClean="0">
                <a:solidFill>
                  <a:srgbClr val="4B4541"/>
                </a:solidFill>
              </a:rPr>
              <a:t>전문치료형</a:t>
            </a:r>
            <a:r>
              <a:rPr lang="ko-KR" altLang="en-US" sz="2000" b="1" dirty="0" smtClean="0">
                <a:solidFill>
                  <a:srgbClr val="4B4541"/>
                </a:solidFill>
              </a:rPr>
              <a:t> 캠프 프로그램 예시</a:t>
            </a:r>
            <a:endParaRPr lang="en-US" altLang="ko-KR" sz="2000" b="1" dirty="0">
              <a:solidFill>
                <a:srgbClr val="4B4541"/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952550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06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2"/>
          <a:stretch/>
        </p:blipFill>
        <p:spPr bwMode="auto">
          <a:xfrm>
            <a:off x="1077233" y="1057300"/>
            <a:ext cx="7530031" cy="4359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7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810870" y="4225652"/>
            <a:ext cx="56139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4B4541"/>
                </a:solidFill>
              </a:rPr>
              <a:t>(</a:t>
            </a:r>
            <a:r>
              <a:rPr lang="ko-KR" altLang="en-US" sz="2000" b="1" dirty="0">
                <a:solidFill>
                  <a:srgbClr val="4B4541"/>
                </a:solidFill>
              </a:rPr>
              <a:t>전문캠프 </a:t>
            </a:r>
            <a:r>
              <a:rPr lang="en-US" altLang="ko-KR" sz="2000" b="1" dirty="0">
                <a:solidFill>
                  <a:srgbClr val="4B4541"/>
                </a:solidFill>
              </a:rPr>
              <a:t>1</a:t>
            </a:r>
            <a:r>
              <a:rPr lang="ko-KR" altLang="en-US" sz="2000" b="1" dirty="0">
                <a:solidFill>
                  <a:srgbClr val="4B4541"/>
                </a:solidFill>
              </a:rPr>
              <a:t>일차</a:t>
            </a:r>
            <a:r>
              <a:rPr lang="en-US" altLang="ko-KR" sz="2000" b="1" dirty="0">
                <a:solidFill>
                  <a:srgbClr val="4B4541"/>
                </a:solidFill>
              </a:rPr>
              <a:t>)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952550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78" y="1661394"/>
            <a:ext cx="1953609" cy="13024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8" name="_x2803417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1429" y="3976977"/>
            <a:ext cx="1953608" cy="13024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3993" y="1668818"/>
            <a:ext cx="1953870" cy="1302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59" y="3985972"/>
            <a:ext cx="1953608" cy="1302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2473" y="1668818"/>
            <a:ext cx="1953608" cy="13024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C:\Users\user\Desktop\준비사진\준비사진\DSC_575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58" y="1661394"/>
            <a:ext cx="1953609" cy="130240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468" y="3993509"/>
            <a:ext cx="1967395" cy="1311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직사각형 2"/>
          <p:cNvSpPr/>
          <p:nvPr/>
        </p:nvSpPr>
        <p:spPr>
          <a:xfrm>
            <a:off x="1410761" y="121208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사전준비</a:t>
            </a: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2258966" y="1350581"/>
            <a:ext cx="86409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3275856" y="121981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오리엔테이션</a:t>
            </a:r>
          </a:p>
        </p:txBody>
      </p:sp>
      <p:cxnSp>
        <p:nvCxnSpPr>
          <p:cNvPr id="59" name="직선 화살표 연결선 58"/>
          <p:cNvCxnSpPr/>
          <p:nvPr/>
        </p:nvCxnSpPr>
        <p:spPr>
          <a:xfrm>
            <a:off x="4486738" y="1358318"/>
            <a:ext cx="86409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5508104" y="120941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err="1"/>
              <a:t>입소식</a:t>
            </a:r>
            <a:endParaRPr lang="ko-KR" altLang="en-US" sz="1200" b="1" dirty="0"/>
          </a:p>
        </p:txBody>
      </p:sp>
      <p:cxnSp>
        <p:nvCxnSpPr>
          <p:cNvPr id="61" name="직선 화살표 연결선 60"/>
          <p:cNvCxnSpPr/>
          <p:nvPr/>
        </p:nvCxnSpPr>
        <p:spPr>
          <a:xfrm>
            <a:off x="6372200" y="1374888"/>
            <a:ext cx="86409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직사각형 61"/>
          <p:cNvSpPr/>
          <p:nvPr/>
        </p:nvSpPr>
        <p:spPr>
          <a:xfrm>
            <a:off x="7500997" y="1236388"/>
            <a:ext cx="13163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금연서약서 작성</a:t>
            </a:r>
            <a:endParaRPr lang="ko-KR" altLang="en-US" sz="1200" b="1" dirty="0"/>
          </a:p>
        </p:txBody>
      </p:sp>
      <p:sp>
        <p:nvSpPr>
          <p:cNvPr id="63" name="직사각형 62"/>
          <p:cNvSpPr/>
          <p:nvPr/>
        </p:nvSpPr>
        <p:spPr>
          <a:xfrm>
            <a:off x="7643543" y="3508197"/>
            <a:ext cx="6799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/>
              <a:t>CT</a:t>
            </a:r>
            <a:r>
              <a:rPr lang="ko-KR" altLang="en-US" sz="1200" b="1" dirty="0"/>
              <a:t>촬영</a:t>
            </a:r>
          </a:p>
        </p:txBody>
      </p:sp>
      <p:cxnSp>
        <p:nvCxnSpPr>
          <p:cNvPr id="64" name="직선 화살표 연결선 63"/>
          <p:cNvCxnSpPr/>
          <p:nvPr/>
        </p:nvCxnSpPr>
        <p:spPr>
          <a:xfrm flipH="1">
            <a:off x="7983540" y="2971397"/>
            <a:ext cx="4693" cy="4070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flipH="1">
            <a:off x="6804248" y="3663600"/>
            <a:ext cx="711454" cy="1125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/>
        </p:nvSpPr>
        <p:spPr>
          <a:xfrm>
            <a:off x="5332283" y="3438394"/>
            <a:ext cx="1271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금연교육①</a:t>
            </a:r>
            <a:endParaRPr lang="en-US" altLang="ko-KR" sz="1200" b="1" dirty="0"/>
          </a:p>
          <a:p>
            <a:pPr algn="ctr"/>
            <a:r>
              <a:rPr lang="ko-KR" altLang="en-US" sz="1200" b="1" dirty="0"/>
              <a:t> </a:t>
            </a:r>
            <a:r>
              <a:rPr lang="en-US" altLang="ko-KR" sz="1200" b="1" dirty="0"/>
              <a:t>(</a:t>
            </a:r>
            <a:r>
              <a:rPr lang="ko-KR" altLang="en-US" sz="1200" b="1" dirty="0"/>
              <a:t>금연약물교육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  <p:sp>
        <p:nvSpPr>
          <p:cNvPr id="67" name="직사각형 66"/>
          <p:cNvSpPr/>
          <p:nvPr/>
        </p:nvSpPr>
        <p:spPr>
          <a:xfrm>
            <a:off x="3236887" y="3516475"/>
            <a:ext cx="13163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/>
              <a:t>그룹심리상담 ①</a:t>
            </a:r>
          </a:p>
        </p:txBody>
      </p:sp>
      <p:cxnSp>
        <p:nvCxnSpPr>
          <p:cNvPr id="68" name="직선 화살표 연결선 67"/>
          <p:cNvCxnSpPr/>
          <p:nvPr/>
        </p:nvCxnSpPr>
        <p:spPr>
          <a:xfrm flipH="1">
            <a:off x="4570525" y="3654974"/>
            <a:ext cx="700847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 flipH="1">
            <a:off x="2372264" y="3674853"/>
            <a:ext cx="75079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직사각형 69"/>
          <p:cNvSpPr/>
          <p:nvPr/>
        </p:nvSpPr>
        <p:spPr>
          <a:xfrm>
            <a:off x="1435374" y="3508196"/>
            <a:ext cx="708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/>
              <a:t>CO</a:t>
            </a:r>
            <a:r>
              <a:rPr lang="ko-KR" altLang="en-US" sz="1200" b="1" dirty="0"/>
              <a:t>측정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12" y="3985972"/>
            <a:ext cx="1953608" cy="1302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16" y="4300360"/>
            <a:ext cx="316409" cy="431971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478" y="1995983"/>
            <a:ext cx="570009" cy="6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5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611560" y="-718"/>
            <a:ext cx="8534794" cy="225688"/>
            <a:chOff x="4064000" y="-1"/>
            <a:chExt cx="8128000" cy="4232085"/>
          </a:xfrm>
        </p:grpSpPr>
        <p:sp>
          <p:nvSpPr>
            <p:cNvPr id="5" name="직사각형 4"/>
            <p:cNvSpPr/>
            <p:nvPr/>
          </p:nvSpPr>
          <p:spPr>
            <a:xfrm>
              <a:off x="4064000" y="-1"/>
              <a:ext cx="4064000" cy="4232085"/>
            </a:xfrm>
            <a:prstGeom prst="rect">
              <a:avLst/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87D1CF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128000" y="-1"/>
              <a:ext cx="4064000" cy="4232085"/>
            </a:xfrm>
            <a:prstGeom prst="rect">
              <a:avLst/>
            </a:prstGeom>
            <a:solidFill>
              <a:srgbClr val="8872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endParaRPr lang="ko-KR" altLang="en-US" sz="20000" dirty="0">
                <a:solidFill>
                  <a:srgbClr val="AF9B87"/>
                </a:solidFill>
                <a:latin typeface="야놀자 야체 B" panose="02020603020101020101" pitchFamily="18" charset="-127"/>
                <a:ea typeface="야놀자 야체 B" panose="02020603020101020101" pitchFamily="18" charset="-127"/>
              </a:endParaRP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-9525" y="-1"/>
            <a:ext cx="621085" cy="5715001"/>
          </a:xfrm>
          <a:prstGeom prst="rect">
            <a:avLst/>
          </a:prstGeom>
          <a:solidFill>
            <a:srgbClr val="0D2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ko-KR" altLang="en-US" sz="20000" dirty="0">
              <a:solidFill>
                <a:srgbClr val="133E77"/>
              </a:solidFill>
              <a:latin typeface="야놀자 야체 B" panose="02020603020101020101" pitchFamily="18" charset="-127"/>
              <a:ea typeface="야놀자 야체 B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164308" y="151306"/>
            <a:ext cx="273418" cy="459867"/>
            <a:chOff x="1169832" y="3026999"/>
            <a:chExt cx="273418" cy="459867"/>
          </a:xfrm>
        </p:grpSpPr>
        <p:sp>
          <p:nvSpPr>
            <p:cNvPr id="33" name="모서리가 둥근 직사각형 32"/>
            <p:cNvSpPr/>
            <p:nvPr/>
          </p:nvSpPr>
          <p:spPr>
            <a:xfrm>
              <a:off x="1169832" y="3027000"/>
              <a:ext cx="273418" cy="459866"/>
            </a:xfrm>
            <a:prstGeom prst="roundRect">
              <a:avLst/>
            </a:prstGeom>
            <a:solidFill>
              <a:srgbClr val="FFFBE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1169832" y="3026999"/>
              <a:ext cx="273418" cy="459866"/>
            </a:xfrm>
            <a:custGeom>
              <a:avLst/>
              <a:gdLst>
                <a:gd name="T0" fmla="*/ 937 w 1926"/>
                <a:gd name="T1" fmla="*/ 3639 h 4045"/>
                <a:gd name="T2" fmla="*/ 893 w 1926"/>
                <a:gd name="T3" fmla="*/ 3665 h 4045"/>
                <a:gd name="T4" fmla="*/ 863 w 1926"/>
                <a:gd name="T5" fmla="*/ 3712 h 4045"/>
                <a:gd name="T6" fmla="*/ 851 w 1926"/>
                <a:gd name="T7" fmla="*/ 3772 h 4045"/>
                <a:gd name="T8" fmla="*/ 863 w 1926"/>
                <a:gd name="T9" fmla="*/ 3832 h 4045"/>
                <a:gd name="T10" fmla="*/ 893 w 1926"/>
                <a:gd name="T11" fmla="*/ 3878 h 4045"/>
                <a:gd name="T12" fmla="*/ 937 w 1926"/>
                <a:gd name="T13" fmla="*/ 3905 h 4045"/>
                <a:gd name="T14" fmla="*/ 988 w 1926"/>
                <a:gd name="T15" fmla="*/ 3905 h 4045"/>
                <a:gd name="T16" fmla="*/ 1033 w 1926"/>
                <a:gd name="T17" fmla="*/ 3878 h 4045"/>
                <a:gd name="T18" fmla="*/ 1064 w 1926"/>
                <a:gd name="T19" fmla="*/ 3832 h 4045"/>
                <a:gd name="T20" fmla="*/ 1075 w 1926"/>
                <a:gd name="T21" fmla="*/ 3772 h 4045"/>
                <a:gd name="T22" fmla="*/ 1064 w 1926"/>
                <a:gd name="T23" fmla="*/ 3712 h 4045"/>
                <a:gd name="T24" fmla="*/ 1033 w 1926"/>
                <a:gd name="T25" fmla="*/ 3665 h 4045"/>
                <a:gd name="T26" fmla="*/ 988 w 1926"/>
                <a:gd name="T27" fmla="*/ 3639 h 4045"/>
                <a:gd name="T28" fmla="*/ 156 w 1926"/>
                <a:gd name="T29" fmla="*/ 434 h 4045"/>
                <a:gd name="T30" fmla="*/ 1770 w 1926"/>
                <a:gd name="T31" fmla="*/ 3540 h 4045"/>
                <a:gd name="T32" fmla="*/ 156 w 1926"/>
                <a:gd name="T33" fmla="*/ 434 h 4045"/>
                <a:gd name="T34" fmla="*/ 716 w 1926"/>
                <a:gd name="T35" fmla="*/ 200 h 4045"/>
                <a:gd name="T36" fmla="*/ 701 w 1926"/>
                <a:gd name="T37" fmla="*/ 217 h 4045"/>
                <a:gd name="T38" fmla="*/ 701 w 1926"/>
                <a:gd name="T39" fmla="*/ 243 h 4045"/>
                <a:gd name="T40" fmla="*/ 716 w 1926"/>
                <a:gd name="T41" fmla="*/ 260 h 4045"/>
                <a:gd name="T42" fmla="*/ 1199 w 1926"/>
                <a:gd name="T43" fmla="*/ 262 h 4045"/>
                <a:gd name="T44" fmla="*/ 1218 w 1926"/>
                <a:gd name="T45" fmla="*/ 254 h 4045"/>
                <a:gd name="T46" fmla="*/ 1226 w 1926"/>
                <a:gd name="T47" fmla="*/ 230 h 4045"/>
                <a:gd name="T48" fmla="*/ 1218 w 1926"/>
                <a:gd name="T49" fmla="*/ 207 h 4045"/>
                <a:gd name="T50" fmla="*/ 1199 w 1926"/>
                <a:gd name="T51" fmla="*/ 197 h 4045"/>
                <a:gd name="T52" fmla="*/ 224 w 1926"/>
                <a:gd name="T53" fmla="*/ 0 h 4045"/>
                <a:gd name="T54" fmla="*/ 1738 w 1926"/>
                <a:gd name="T55" fmla="*/ 4 h 4045"/>
                <a:gd name="T56" fmla="*/ 1805 w 1926"/>
                <a:gd name="T57" fmla="*/ 31 h 4045"/>
                <a:gd name="T58" fmla="*/ 1860 w 1926"/>
                <a:gd name="T59" fmla="*/ 81 h 4045"/>
                <a:gd name="T60" fmla="*/ 1900 w 1926"/>
                <a:gd name="T61" fmla="*/ 148 h 4045"/>
                <a:gd name="T62" fmla="*/ 1923 w 1926"/>
                <a:gd name="T63" fmla="*/ 229 h 4045"/>
                <a:gd name="T64" fmla="*/ 1926 w 1926"/>
                <a:gd name="T65" fmla="*/ 3772 h 4045"/>
                <a:gd name="T66" fmla="*/ 1915 w 1926"/>
                <a:gd name="T67" fmla="*/ 3857 h 4045"/>
                <a:gd name="T68" fmla="*/ 1882 w 1926"/>
                <a:gd name="T69" fmla="*/ 3932 h 4045"/>
                <a:gd name="T70" fmla="*/ 1834 w 1926"/>
                <a:gd name="T71" fmla="*/ 3992 h 4045"/>
                <a:gd name="T72" fmla="*/ 1773 w 1926"/>
                <a:gd name="T73" fmla="*/ 4032 h 4045"/>
                <a:gd name="T74" fmla="*/ 1702 w 1926"/>
                <a:gd name="T75" fmla="*/ 4045 h 4045"/>
                <a:gd name="T76" fmla="*/ 188 w 1926"/>
                <a:gd name="T77" fmla="*/ 4041 h 4045"/>
                <a:gd name="T78" fmla="*/ 122 w 1926"/>
                <a:gd name="T79" fmla="*/ 4014 h 4045"/>
                <a:gd name="T80" fmla="*/ 66 w 1926"/>
                <a:gd name="T81" fmla="*/ 3964 h 4045"/>
                <a:gd name="T82" fmla="*/ 25 w 1926"/>
                <a:gd name="T83" fmla="*/ 3897 h 4045"/>
                <a:gd name="T84" fmla="*/ 3 w 1926"/>
                <a:gd name="T85" fmla="*/ 3816 h 4045"/>
                <a:gd name="T86" fmla="*/ 0 w 1926"/>
                <a:gd name="T87" fmla="*/ 273 h 4045"/>
                <a:gd name="T88" fmla="*/ 12 w 1926"/>
                <a:gd name="T89" fmla="*/ 188 h 4045"/>
                <a:gd name="T90" fmla="*/ 43 w 1926"/>
                <a:gd name="T91" fmla="*/ 113 h 4045"/>
                <a:gd name="T92" fmla="*/ 92 w 1926"/>
                <a:gd name="T93" fmla="*/ 53 h 4045"/>
                <a:gd name="T94" fmla="*/ 154 w 1926"/>
                <a:gd name="T95" fmla="*/ 13 h 4045"/>
                <a:gd name="T96" fmla="*/ 224 w 1926"/>
                <a:gd name="T97" fmla="*/ 0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6" h="4045">
                  <a:moveTo>
                    <a:pt x="963" y="3636"/>
                  </a:moveTo>
                  <a:lnTo>
                    <a:pt x="937" y="3639"/>
                  </a:lnTo>
                  <a:lnTo>
                    <a:pt x="914" y="3649"/>
                  </a:lnTo>
                  <a:lnTo>
                    <a:pt x="893" y="3665"/>
                  </a:lnTo>
                  <a:lnTo>
                    <a:pt x="876" y="3686"/>
                  </a:lnTo>
                  <a:lnTo>
                    <a:pt x="863" y="3712"/>
                  </a:lnTo>
                  <a:lnTo>
                    <a:pt x="854" y="3741"/>
                  </a:lnTo>
                  <a:lnTo>
                    <a:pt x="851" y="3772"/>
                  </a:lnTo>
                  <a:lnTo>
                    <a:pt x="854" y="3804"/>
                  </a:lnTo>
                  <a:lnTo>
                    <a:pt x="863" y="3832"/>
                  </a:lnTo>
                  <a:lnTo>
                    <a:pt x="876" y="3857"/>
                  </a:lnTo>
                  <a:lnTo>
                    <a:pt x="893" y="3878"/>
                  </a:lnTo>
                  <a:lnTo>
                    <a:pt x="914" y="3894"/>
                  </a:lnTo>
                  <a:lnTo>
                    <a:pt x="937" y="3905"/>
                  </a:lnTo>
                  <a:lnTo>
                    <a:pt x="963" y="3909"/>
                  </a:lnTo>
                  <a:lnTo>
                    <a:pt x="988" y="3905"/>
                  </a:lnTo>
                  <a:lnTo>
                    <a:pt x="1013" y="3894"/>
                  </a:lnTo>
                  <a:lnTo>
                    <a:pt x="1033" y="3878"/>
                  </a:lnTo>
                  <a:lnTo>
                    <a:pt x="1051" y="3857"/>
                  </a:lnTo>
                  <a:lnTo>
                    <a:pt x="1064" y="3832"/>
                  </a:lnTo>
                  <a:lnTo>
                    <a:pt x="1072" y="3804"/>
                  </a:lnTo>
                  <a:lnTo>
                    <a:pt x="1075" y="3772"/>
                  </a:lnTo>
                  <a:lnTo>
                    <a:pt x="1072" y="3741"/>
                  </a:lnTo>
                  <a:lnTo>
                    <a:pt x="1064" y="3712"/>
                  </a:lnTo>
                  <a:lnTo>
                    <a:pt x="1051" y="3686"/>
                  </a:lnTo>
                  <a:lnTo>
                    <a:pt x="1033" y="3665"/>
                  </a:lnTo>
                  <a:lnTo>
                    <a:pt x="1013" y="3649"/>
                  </a:lnTo>
                  <a:lnTo>
                    <a:pt x="988" y="3639"/>
                  </a:lnTo>
                  <a:lnTo>
                    <a:pt x="963" y="3636"/>
                  </a:lnTo>
                  <a:close/>
                  <a:moveTo>
                    <a:pt x="156" y="434"/>
                  </a:moveTo>
                  <a:lnTo>
                    <a:pt x="156" y="3540"/>
                  </a:lnTo>
                  <a:lnTo>
                    <a:pt x="1770" y="3540"/>
                  </a:lnTo>
                  <a:lnTo>
                    <a:pt x="1770" y="434"/>
                  </a:lnTo>
                  <a:lnTo>
                    <a:pt x="156" y="434"/>
                  </a:lnTo>
                  <a:close/>
                  <a:moveTo>
                    <a:pt x="727" y="197"/>
                  </a:moveTo>
                  <a:lnTo>
                    <a:pt x="716" y="200"/>
                  </a:lnTo>
                  <a:lnTo>
                    <a:pt x="707" y="207"/>
                  </a:lnTo>
                  <a:lnTo>
                    <a:pt x="701" y="217"/>
                  </a:lnTo>
                  <a:lnTo>
                    <a:pt x="699" y="230"/>
                  </a:lnTo>
                  <a:lnTo>
                    <a:pt x="701" y="243"/>
                  </a:lnTo>
                  <a:lnTo>
                    <a:pt x="707" y="254"/>
                  </a:lnTo>
                  <a:lnTo>
                    <a:pt x="716" y="260"/>
                  </a:lnTo>
                  <a:lnTo>
                    <a:pt x="727" y="262"/>
                  </a:lnTo>
                  <a:lnTo>
                    <a:pt x="1199" y="262"/>
                  </a:lnTo>
                  <a:lnTo>
                    <a:pt x="1210" y="260"/>
                  </a:lnTo>
                  <a:lnTo>
                    <a:pt x="1218" y="254"/>
                  </a:lnTo>
                  <a:lnTo>
                    <a:pt x="1224" y="243"/>
                  </a:lnTo>
                  <a:lnTo>
                    <a:pt x="1226" y="230"/>
                  </a:lnTo>
                  <a:lnTo>
                    <a:pt x="1224" y="217"/>
                  </a:lnTo>
                  <a:lnTo>
                    <a:pt x="1218" y="207"/>
                  </a:lnTo>
                  <a:lnTo>
                    <a:pt x="1210" y="200"/>
                  </a:lnTo>
                  <a:lnTo>
                    <a:pt x="1199" y="197"/>
                  </a:lnTo>
                  <a:lnTo>
                    <a:pt x="727" y="197"/>
                  </a:lnTo>
                  <a:close/>
                  <a:moveTo>
                    <a:pt x="224" y="0"/>
                  </a:moveTo>
                  <a:lnTo>
                    <a:pt x="1702" y="0"/>
                  </a:lnTo>
                  <a:lnTo>
                    <a:pt x="1738" y="4"/>
                  </a:lnTo>
                  <a:lnTo>
                    <a:pt x="1773" y="13"/>
                  </a:lnTo>
                  <a:lnTo>
                    <a:pt x="1805" y="31"/>
                  </a:lnTo>
                  <a:lnTo>
                    <a:pt x="1834" y="53"/>
                  </a:lnTo>
                  <a:lnTo>
                    <a:pt x="1860" y="81"/>
                  </a:lnTo>
                  <a:lnTo>
                    <a:pt x="1882" y="113"/>
                  </a:lnTo>
                  <a:lnTo>
                    <a:pt x="1900" y="148"/>
                  </a:lnTo>
                  <a:lnTo>
                    <a:pt x="1915" y="188"/>
                  </a:lnTo>
                  <a:lnTo>
                    <a:pt x="1923" y="229"/>
                  </a:lnTo>
                  <a:lnTo>
                    <a:pt x="1926" y="273"/>
                  </a:lnTo>
                  <a:lnTo>
                    <a:pt x="1926" y="3772"/>
                  </a:lnTo>
                  <a:lnTo>
                    <a:pt x="1923" y="3816"/>
                  </a:lnTo>
                  <a:lnTo>
                    <a:pt x="1915" y="3857"/>
                  </a:lnTo>
                  <a:lnTo>
                    <a:pt x="1900" y="3897"/>
                  </a:lnTo>
                  <a:lnTo>
                    <a:pt x="1882" y="3932"/>
                  </a:lnTo>
                  <a:lnTo>
                    <a:pt x="1860" y="3964"/>
                  </a:lnTo>
                  <a:lnTo>
                    <a:pt x="1834" y="3992"/>
                  </a:lnTo>
                  <a:lnTo>
                    <a:pt x="1805" y="4014"/>
                  </a:lnTo>
                  <a:lnTo>
                    <a:pt x="1773" y="4032"/>
                  </a:lnTo>
                  <a:lnTo>
                    <a:pt x="1738" y="4041"/>
                  </a:lnTo>
                  <a:lnTo>
                    <a:pt x="1702" y="4045"/>
                  </a:lnTo>
                  <a:lnTo>
                    <a:pt x="224" y="4045"/>
                  </a:lnTo>
                  <a:lnTo>
                    <a:pt x="188" y="4041"/>
                  </a:lnTo>
                  <a:lnTo>
                    <a:pt x="154" y="4032"/>
                  </a:lnTo>
                  <a:lnTo>
                    <a:pt x="122" y="4014"/>
                  </a:lnTo>
                  <a:lnTo>
                    <a:pt x="92" y="3992"/>
                  </a:lnTo>
                  <a:lnTo>
                    <a:pt x="66" y="3964"/>
                  </a:lnTo>
                  <a:lnTo>
                    <a:pt x="43" y="3932"/>
                  </a:lnTo>
                  <a:lnTo>
                    <a:pt x="25" y="3897"/>
                  </a:lnTo>
                  <a:lnTo>
                    <a:pt x="12" y="3857"/>
                  </a:lnTo>
                  <a:lnTo>
                    <a:pt x="3" y="3816"/>
                  </a:lnTo>
                  <a:lnTo>
                    <a:pt x="0" y="3772"/>
                  </a:lnTo>
                  <a:lnTo>
                    <a:pt x="0" y="273"/>
                  </a:lnTo>
                  <a:lnTo>
                    <a:pt x="3" y="229"/>
                  </a:lnTo>
                  <a:lnTo>
                    <a:pt x="12" y="188"/>
                  </a:lnTo>
                  <a:lnTo>
                    <a:pt x="25" y="148"/>
                  </a:lnTo>
                  <a:lnTo>
                    <a:pt x="43" y="113"/>
                  </a:lnTo>
                  <a:lnTo>
                    <a:pt x="66" y="81"/>
                  </a:lnTo>
                  <a:lnTo>
                    <a:pt x="92" y="53"/>
                  </a:lnTo>
                  <a:lnTo>
                    <a:pt x="122" y="31"/>
                  </a:lnTo>
                  <a:lnTo>
                    <a:pt x="154" y="13"/>
                  </a:lnTo>
                  <a:lnTo>
                    <a:pt x="188" y="4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8A6E5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20787" y="313497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220787" y="3178277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220787" y="3221575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20787" y="3264873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20787" y="3308171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220787" y="3351469"/>
              <a:ext cx="165100" cy="18000"/>
            </a:xfrm>
            <a:prstGeom prst="rect">
              <a:avLst/>
            </a:prstGeom>
            <a:solidFill>
              <a:srgbClr val="8A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9547" y="0"/>
            <a:ext cx="10054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b="1" dirty="0">
                <a:solidFill>
                  <a:schemeClr val="bg1"/>
                </a:solidFill>
              </a:rPr>
              <a:t>전북금연지원센터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99592" y="337220"/>
            <a:ext cx="8064896" cy="478228"/>
            <a:chOff x="990599" y="3175715"/>
            <a:chExt cx="4355192" cy="1190177"/>
          </a:xfrm>
        </p:grpSpPr>
        <p:sp>
          <p:nvSpPr>
            <p:cNvPr id="31" name="양쪽 모서리가 둥근 사각형 30"/>
            <p:cNvSpPr/>
            <p:nvPr/>
          </p:nvSpPr>
          <p:spPr>
            <a:xfrm rot="16200000" flipH="1">
              <a:off x="547362" y="3627379"/>
              <a:ext cx="1181750" cy="295276"/>
            </a:xfrm>
            <a:prstGeom prst="round2SameRect">
              <a:avLst>
                <a:gd name="adj1" fmla="val 11437"/>
                <a:gd name="adj2" fmla="val 0"/>
              </a:avLst>
            </a:prstGeom>
            <a:solidFill>
              <a:srgbClr val="63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990600" y="3175715"/>
              <a:ext cx="4355191" cy="1190171"/>
            </a:xfrm>
            <a:prstGeom prst="roundRect">
              <a:avLst/>
            </a:prstGeom>
            <a:noFill/>
            <a:ln w="28575">
              <a:solidFill>
                <a:srgbClr val="8A6E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737380" y="286959"/>
            <a:ext cx="5778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4B4541"/>
                </a:solidFill>
              </a:rPr>
              <a:t>(</a:t>
            </a:r>
            <a:r>
              <a:rPr lang="ko-KR" altLang="en-US" sz="2000" b="1" dirty="0">
                <a:solidFill>
                  <a:srgbClr val="4B4541"/>
                </a:solidFill>
              </a:rPr>
              <a:t>전문캠프 </a:t>
            </a:r>
            <a:r>
              <a:rPr lang="en-US" altLang="ko-KR" sz="2000" b="1" dirty="0">
                <a:solidFill>
                  <a:srgbClr val="4B4541"/>
                </a:solidFill>
              </a:rPr>
              <a:t>2</a:t>
            </a:r>
            <a:r>
              <a:rPr lang="ko-KR" altLang="en-US" sz="2000" b="1" dirty="0">
                <a:solidFill>
                  <a:srgbClr val="4B4541"/>
                </a:solidFill>
              </a:rPr>
              <a:t>일차</a:t>
            </a:r>
            <a:r>
              <a:rPr lang="en-US" altLang="ko-KR" sz="2000" b="1" dirty="0">
                <a:solidFill>
                  <a:srgbClr val="4B4541"/>
                </a:solidFill>
              </a:rPr>
              <a:t>)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952550" y="384845"/>
            <a:ext cx="482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05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259632" y="121208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종합건강검진</a:t>
            </a:r>
            <a:endParaRPr lang="ko-KR" altLang="en-US" sz="1200" b="1" dirty="0"/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2411760" y="1350581"/>
            <a:ext cx="86409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3310360" y="121981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개별금연상담</a:t>
            </a:r>
            <a:endParaRPr lang="ko-KR" altLang="en-US" sz="1200" b="1" dirty="0"/>
          </a:p>
        </p:txBody>
      </p:sp>
      <p:cxnSp>
        <p:nvCxnSpPr>
          <p:cNvPr id="59" name="직선 화살표 연결선 58"/>
          <p:cNvCxnSpPr/>
          <p:nvPr/>
        </p:nvCxnSpPr>
        <p:spPr>
          <a:xfrm flipV="1">
            <a:off x="4486738" y="1358318"/>
            <a:ext cx="1021366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5807828" y="1031422"/>
            <a:ext cx="2180405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b="1" dirty="0"/>
              <a:t>W</a:t>
            </a:r>
            <a:r>
              <a:rPr lang="ko-KR" altLang="en-US" sz="1200" b="1" dirty="0"/>
              <a:t>한방센터 </a:t>
            </a:r>
            <a:r>
              <a:rPr lang="ko-KR" altLang="en-US" sz="1200" b="1" dirty="0" err="1"/>
              <a:t>힐링체험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900" b="1" dirty="0"/>
              <a:t>(</a:t>
            </a:r>
            <a:r>
              <a:rPr lang="ko-KR" altLang="en-US" sz="900" b="1" dirty="0" err="1"/>
              <a:t>한방족욕</a:t>
            </a:r>
            <a:r>
              <a:rPr lang="en-US" altLang="ko-KR" sz="900" b="1" dirty="0"/>
              <a:t>, </a:t>
            </a:r>
            <a:r>
              <a:rPr lang="ko-KR" altLang="en-US" sz="900" b="1" dirty="0" err="1"/>
              <a:t>반신욕</a:t>
            </a:r>
            <a:r>
              <a:rPr lang="en-US" altLang="ko-KR" sz="900" b="1" dirty="0"/>
              <a:t>, </a:t>
            </a:r>
            <a:r>
              <a:rPr lang="ko-KR" altLang="en-US" sz="900" b="1" dirty="0"/>
              <a:t>미네랄 </a:t>
            </a:r>
            <a:r>
              <a:rPr lang="ko-KR" altLang="en-US" sz="900" b="1" dirty="0" err="1"/>
              <a:t>온열테라피</a:t>
            </a:r>
            <a:r>
              <a:rPr lang="en-US" altLang="ko-KR" sz="900" b="1" dirty="0"/>
              <a:t>)</a:t>
            </a:r>
            <a:endParaRPr lang="ko-KR" altLang="en-US" sz="900" b="1" dirty="0"/>
          </a:p>
        </p:txBody>
      </p:sp>
      <p:sp>
        <p:nvSpPr>
          <p:cNvPr id="63" name="직사각형 62"/>
          <p:cNvSpPr/>
          <p:nvPr/>
        </p:nvSpPr>
        <p:spPr>
          <a:xfrm>
            <a:off x="7380312" y="3508197"/>
            <a:ext cx="13708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/>
              <a:t>영양교육 및 실습</a:t>
            </a:r>
            <a:endParaRPr lang="ko-KR" altLang="en-US" sz="1200" b="1" dirty="0"/>
          </a:p>
        </p:txBody>
      </p:sp>
      <p:cxnSp>
        <p:nvCxnSpPr>
          <p:cNvPr id="64" name="직선 화살표 연결선 63"/>
          <p:cNvCxnSpPr/>
          <p:nvPr/>
        </p:nvCxnSpPr>
        <p:spPr>
          <a:xfrm flipH="1">
            <a:off x="7983540" y="2971397"/>
            <a:ext cx="4693" cy="4070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flipH="1">
            <a:off x="6603835" y="3663600"/>
            <a:ext cx="711454" cy="1125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/>
        </p:nvSpPr>
        <p:spPr>
          <a:xfrm>
            <a:off x="1187624" y="3551109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그룹심리상담②</a:t>
            </a:r>
          </a:p>
        </p:txBody>
      </p:sp>
      <p:sp>
        <p:nvSpPr>
          <p:cNvPr id="67" name="직사각형 66"/>
          <p:cNvSpPr/>
          <p:nvPr/>
        </p:nvSpPr>
        <p:spPr>
          <a:xfrm>
            <a:off x="3401869" y="3433564"/>
            <a:ext cx="954107" cy="478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dirty="0"/>
              <a:t>신체활동①</a:t>
            </a:r>
            <a:endParaRPr lang="en-US" altLang="ko-KR" sz="1200" b="1" dirty="0"/>
          </a:p>
          <a:p>
            <a:pPr algn="ctr">
              <a:lnSpc>
                <a:spcPct val="150000"/>
              </a:lnSpc>
            </a:pPr>
            <a:r>
              <a:rPr lang="en-US" altLang="ko-KR" sz="1000" b="1" dirty="0"/>
              <a:t>(</a:t>
            </a:r>
            <a:r>
              <a:rPr lang="ko-KR" altLang="en-US" sz="1000" b="1" dirty="0" err="1"/>
              <a:t>세라밴드</a:t>
            </a:r>
            <a:r>
              <a:rPr lang="en-US" altLang="ko-KR" sz="1000" b="1" dirty="0"/>
              <a:t>)</a:t>
            </a:r>
            <a:endParaRPr lang="ko-KR" altLang="en-US" sz="1000" b="1" dirty="0"/>
          </a:p>
        </p:txBody>
      </p:sp>
      <p:cxnSp>
        <p:nvCxnSpPr>
          <p:cNvPr id="68" name="직선 화살표 연결선 67"/>
          <p:cNvCxnSpPr/>
          <p:nvPr/>
        </p:nvCxnSpPr>
        <p:spPr>
          <a:xfrm flipH="1">
            <a:off x="4512164" y="3663600"/>
            <a:ext cx="733330" cy="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 flipH="1">
            <a:off x="2444982" y="3664076"/>
            <a:ext cx="865378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직사각형 69"/>
          <p:cNvSpPr/>
          <p:nvPr/>
        </p:nvSpPr>
        <p:spPr>
          <a:xfrm>
            <a:off x="5312436" y="3534104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 err="1"/>
              <a:t>아이스브레이킹</a:t>
            </a:r>
            <a:endParaRPr lang="ko-KR" altLang="en-US" sz="1200" b="1" dirty="0"/>
          </a:p>
        </p:txBody>
      </p:sp>
      <p:pic>
        <p:nvPicPr>
          <p:cNvPr id="49" name="그림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87" y="1656962"/>
            <a:ext cx="1960258" cy="1306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0" name="_x2837742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1059" y="1656962"/>
            <a:ext cx="1960258" cy="130683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7720" y="1661394"/>
            <a:ext cx="1953610" cy="130240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_x28034158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1429" y="1653188"/>
            <a:ext cx="1977314" cy="13182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_x28034214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6540" y="3993509"/>
            <a:ext cx="1962000" cy="130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860" y="4004443"/>
            <a:ext cx="1962000" cy="13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835" y="4005889"/>
            <a:ext cx="1962000" cy="1307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3286" y="4014515"/>
            <a:ext cx="1962000" cy="1308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97979" y="754409"/>
            <a:ext cx="461665" cy="2793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ko-KR" altLang="en-US" b="1" dirty="0" smtClean="0">
                <a:solidFill>
                  <a:srgbClr val="FFFBE8"/>
                </a:solidFill>
              </a:rPr>
              <a:t>금</a:t>
            </a:r>
            <a:r>
              <a:rPr lang="ko-KR" altLang="en-US" b="1" dirty="0">
                <a:solidFill>
                  <a:srgbClr val="FFFBE8"/>
                </a:solidFill>
              </a:rPr>
              <a:t>연</a:t>
            </a:r>
            <a:r>
              <a:rPr lang="ko-KR" altLang="en-US" b="1" dirty="0" smtClean="0">
                <a:solidFill>
                  <a:srgbClr val="FFFBE8"/>
                </a:solidFill>
              </a:rPr>
              <a:t>캠프  </a:t>
            </a:r>
            <a:r>
              <a:rPr lang="en-US" altLang="ko-KR" b="1" dirty="0" smtClean="0">
                <a:solidFill>
                  <a:srgbClr val="FFC000"/>
                </a:solidFill>
              </a:rPr>
              <a:t>( </a:t>
            </a:r>
            <a:r>
              <a:rPr lang="ko-KR" altLang="en-US" b="1" dirty="0" err="1">
                <a:solidFill>
                  <a:srgbClr val="FFC000"/>
                </a:solidFill>
              </a:rPr>
              <a:t>전문치료형</a:t>
            </a:r>
            <a:r>
              <a:rPr lang="ko-KR" altLang="en-US" b="1" dirty="0">
                <a:solidFill>
                  <a:srgbClr val="FFC000"/>
                </a:solidFill>
              </a:rPr>
              <a:t> </a:t>
            </a:r>
            <a:r>
              <a:rPr lang="en-US" altLang="ko-KR" b="1" dirty="0">
                <a:solidFill>
                  <a:srgbClr val="FFC000"/>
                </a:solidFill>
              </a:rPr>
              <a:t>)</a:t>
            </a:r>
            <a:endParaRPr lang="ko-KR" altLang="en-US" b="1" dirty="0">
              <a:solidFill>
                <a:srgbClr val="FFC000"/>
              </a:solidFill>
            </a:endParaRPr>
          </a:p>
        </p:txBody>
      </p:sp>
      <p:pic>
        <p:nvPicPr>
          <p:cNvPr id="48" name="그림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436" y="1849388"/>
            <a:ext cx="404957" cy="394833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039" y="1948096"/>
            <a:ext cx="202478" cy="197416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483" y="2151105"/>
            <a:ext cx="261219" cy="254688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360" y="1866381"/>
            <a:ext cx="387528" cy="377840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526" y="4082846"/>
            <a:ext cx="404957" cy="394833"/>
          </a:xfrm>
          <a:prstGeom prst="rect">
            <a:avLst/>
          </a:prstGeom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478" y="4252676"/>
            <a:ext cx="404957" cy="394833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11760" y="4431985"/>
            <a:ext cx="221049" cy="21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0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952</Words>
  <Application>Microsoft Office PowerPoint</Application>
  <PresentationFormat>화면 슬라이드 쇼(16:10)</PresentationFormat>
  <Paragraphs>163</Paragraphs>
  <Slides>12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Adobe Fan Heiti Std B</vt:lpstr>
      <vt:lpstr>맑은 고딕</vt:lpstr>
      <vt:lpstr>야놀자 야체 B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132</cp:revision>
  <dcterms:created xsi:type="dcterms:W3CDTF">2019-03-08T05:38:15Z</dcterms:created>
  <dcterms:modified xsi:type="dcterms:W3CDTF">2019-12-18T03:55:13Z</dcterms:modified>
</cp:coreProperties>
</file>